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9" r:id="rId2"/>
    <p:sldId id="1898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79" r:id="rId21"/>
    <p:sldId id="282" r:id="rId22"/>
    <p:sldId id="284" r:id="rId23"/>
    <p:sldId id="288" r:id="rId24"/>
    <p:sldId id="1896" r:id="rId25"/>
    <p:sldId id="1897" r:id="rId26"/>
    <p:sldId id="283" r:id="rId27"/>
    <p:sldId id="285" r:id="rId28"/>
    <p:sldId id="286" r:id="rId29"/>
    <p:sldId id="287" r:id="rId30"/>
    <p:sldId id="27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心臟超音波影像教學文件" id="{5522E5C3-8F7A-446B-A49D-91062980C567}">
          <p14:sldIdLst>
            <p14:sldId id="259"/>
            <p14:sldId id="1898"/>
          </p14:sldIdLst>
        </p14:section>
        <p14:section name="0.1 心臟超音波影像 9 類" id="{60F58277-EDD0-459B-85E4-B3DB98A961DF}">
          <p14:sldIdLst>
            <p14:sldId id="262"/>
            <p14:sldId id="263"/>
            <p14:sldId id="265"/>
            <p14:sldId id="266"/>
            <p14:sldId id="267"/>
            <p14:sldId id="268"/>
          </p14:sldIdLst>
        </p14:section>
        <p14:section name="0.2 醫學影像的檔案格式及資訊" id="{2D03B5E0-0D18-4EA1-B299-40EDBB40EC15}">
          <p14:sldIdLst>
            <p14:sldId id="269"/>
            <p14:sldId id="270"/>
            <p14:sldId id="271"/>
          </p14:sldIdLst>
        </p14:section>
        <p14:section name="1. 骨架圖" id="{B607491F-DF75-4B94-A663-C1419F564D1C}">
          <p14:sldIdLst/>
        </p14:section>
        <p14:section name="2. 利用機器學習分類 View" id="{EE60FB02-CD3C-4827-B18F-3C896C3D9D60}">
          <p14:sldIdLst/>
        </p14:section>
        <p14:section name="3. 超音波影像 ROI" id="{6735660B-0167-4B3A-84BD-E563CE2DF8C2}">
          <p14:sldIdLst>
            <p14:sldId id="272"/>
            <p14:sldId id="274"/>
            <p14:sldId id="275"/>
          </p14:sldIdLst>
        </p14:section>
        <p14:section name="4.1 Color Doppler" id="{378FA028-AF3C-46D4-9AC1-12653645B83D}">
          <p14:sldIdLst>
            <p14:sldId id="276"/>
            <p14:sldId id="277"/>
            <p14:sldId id="278"/>
            <p14:sldId id="280"/>
            <p14:sldId id="281"/>
            <p14:sldId id="279"/>
            <p14:sldId id="282"/>
            <p14:sldId id="284"/>
            <p14:sldId id="288"/>
            <p14:sldId id="1896"/>
            <p14:sldId id="1897"/>
          </p14:sldIdLst>
        </p14:section>
        <p14:section name="4.2 還原 Color Doppler 影像" id="{6249B5DF-C798-4AEB-B407-22225DC694B2}">
          <p14:sldIdLst>
            <p14:sldId id="283"/>
          </p14:sldIdLst>
        </p14:section>
        <p14:section name="5. PLA Matching with watershed" id="{A3399CC6-8CA0-4843-9AD3-1700C9AE8B06}">
          <p14:sldIdLst>
            <p14:sldId id="285"/>
          </p14:sldIdLst>
        </p14:section>
        <p14:section name="6. MultiThreshold C Code" id="{FAAAC5C2-68CB-4BAB-B2C2-E700129AB5AE}">
          <p14:sldIdLst>
            <p14:sldId id="286"/>
          </p14:sldIdLst>
        </p14:section>
        <p14:section name="7. A4C Segmentation" id="{826EFC0D-26E9-4AE5-AC8B-4779F63CE5F6}">
          <p14:sldIdLst>
            <p14:sldId id="287"/>
          </p14:sldIdLst>
        </p14:section>
        <p14:section name="8. A4C LVEF" id="{841E762C-BADF-45DA-8F69-31741D5938C2}">
          <p14:sldIdLst/>
        </p14:section>
        <p14:section name="9. A4C Muscle Semantic" id="{42AA6A77-34B2-45F7-B558-7473E5A61827}">
          <p14:sldIdLst>
            <p14:sldId id="273"/>
          </p14:sldIdLst>
        </p14:section>
        <p14:section name="A.1 DBSCAN" id="{F9AE9CF7-2A53-4C51-897E-4447115F135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66"/>
    <a:srgbClr val="0000FF"/>
    <a:srgbClr val="FFFFFF"/>
    <a:srgbClr val="FF7373"/>
    <a:srgbClr val="FF66FF"/>
    <a:srgbClr val="A7CD8E"/>
    <a:srgbClr val="E5F5FF"/>
    <a:srgbClr val="FFFF99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92" autoAdjust="0"/>
    <p:restoredTop sz="93883" autoAdjust="0"/>
  </p:normalViewPr>
  <p:slideViewPr>
    <p:cSldViewPr snapToGrid="0">
      <p:cViewPr varScale="1">
        <p:scale>
          <a:sx n="118" d="100"/>
          <a:sy n="118" d="100"/>
        </p:scale>
        <p:origin x="84" y="138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8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440D91C-9E29-45B5-B7C3-2EC208BE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955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440D91C-9E29-45B5-B7C3-2EC208BE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34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2022/5/9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avi"/><Relationship Id="rId13" Type="http://schemas.openxmlformats.org/officeDocument/2006/relationships/image" Target="../media/image24.png"/><Relationship Id="rId3" Type="http://schemas.microsoft.com/office/2007/relationships/media" Target="../media/media3.avi"/><Relationship Id="rId7" Type="http://schemas.microsoft.com/office/2007/relationships/media" Target="../media/media5.avi"/><Relationship Id="rId12" Type="http://schemas.openxmlformats.org/officeDocument/2006/relationships/image" Target="../media/image23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video" Target="../media/media4.avi"/><Relationship Id="rId11" Type="http://schemas.openxmlformats.org/officeDocument/2006/relationships/image" Target="../media/image22.png"/><Relationship Id="rId5" Type="http://schemas.microsoft.com/office/2007/relationships/media" Target="../media/media4.avi"/><Relationship Id="rId10" Type="http://schemas.openxmlformats.org/officeDocument/2006/relationships/image" Target="../media/image21.png"/><Relationship Id="rId4" Type="http://schemas.openxmlformats.org/officeDocument/2006/relationships/video" Target="../media/media3.avi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7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video" Target="../media/media8.avi"/><Relationship Id="rId5" Type="http://schemas.microsoft.com/office/2007/relationships/media" Target="../media/media8.avi"/><Relationship Id="rId10" Type="http://schemas.openxmlformats.org/officeDocument/2006/relationships/image" Target="../media/image31.png"/><Relationship Id="rId4" Type="http://schemas.openxmlformats.org/officeDocument/2006/relationships/video" Target="../media/media7.avi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10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video" Target="../media/media11.avi"/><Relationship Id="rId11" Type="http://schemas.openxmlformats.org/officeDocument/2006/relationships/image" Target="../media/image36.png"/><Relationship Id="rId5" Type="http://schemas.microsoft.com/office/2007/relationships/media" Target="../media/media11.avi"/><Relationship Id="rId10" Type="http://schemas.openxmlformats.org/officeDocument/2006/relationships/image" Target="../media/image35.png"/><Relationship Id="rId4" Type="http://schemas.openxmlformats.org/officeDocument/2006/relationships/video" Target="../media/media10.avi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icom.innolitics.com/ciods/us-imag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4000" b="0" dirty="0"/>
              <a:t>心臟超音波影像</a:t>
            </a:r>
            <a:br>
              <a:rPr lang="en-US" altLang="zh-TW" sz="4000" b="0" dirty="0"/>
            </a:br>
            <a:r>
              <a:rPr lang="zh-TW" altLang="en-US" sz="4000" b="0" dirty="0"/>
              <a:t>教學文件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5327374"/>
            <a:ext cx="10515600" cy="931912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 </a:t>
            </a:r>
            <a:r>
              <a:rPr lang="en-US" altLang="zh-TW" sz="2000" dirty="0" err="1"/>
              <a:t>Dicom</a:t>
            </a:r>
            <a:r>
              <a:rPr lang="en-US" altLang="zh-TW" sz="2000" dirty="0"/>
              <a:t> </a:t>
            </a:r>
            <a:r>
              <a:rPr lang="zh-TW" altLang="en-US" sz="2000" dirty="0"/>
              <a:t>檔案有特別的編碼格式，無法直接讀取。因此要使用 </a:t>
            </a:r>
            <a:r>
              <a:rPr lang="en-US" altLang="zh-TW" sz="2000" dirty="0" err="1">
                <a:solidFill>
                  <a:srgbClr val="00B0F0"/>
                </a:solidFill>
              </a:rPr>
              <a:t>pydicom</a:t>
            </a:r>
            <a:r>
              <a:rPr lang="en-US" altLang="zh-TW" sz="2000" dirty="0"/>
              <a:t> </a:t>
            </a:r>
            <a:r>
              <a:rPr lang="zh-TW" altLang="en-US" sz="2000" dirty="0"/>
              <a:t>模組將 </a:t>
            </a:r>
            <a:r>
              <a:rPr lang="en-US" altLang="zh-TW" sz="2000" dirty="0"/>
              <a:t>.</a:t>
            </a:r>
            <a:r>
              <a:rPr lang="en-US" altLang="zh-TW" sz="2000" dirty="0" err="1"/>
              <a:t>dcm</a:t>
            </a:r>
            <a:r>
              <a:rPr lang="en-US" altLang="zh-TW" sz="2000" dirty="0"/>
              <a:t> </a:t>
            </a:r>
            <a:r>
              <a:rPr lang="zh-TW" altLang="en-US" sz="2000" dirty="0"/>
              <a:t>的資料讀出。將資訊讀出後，我們使用 </a:t>
            </a:r>
            <a:r>
              <a:rPr lang="en-US" altLang="zh-TW" sz="2000" dirty="0"/>
              <a:t>JSON</a:t>
            </a:r>
            <a:r>
              <a:rPr lang="zh-TW" altLang="en-US" sz="2000" dirty="0"/>
              <a:t> 檔案格式儲存。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可以使用其他方式，用 </a:t>
            </a:r>
            <a:r>
              <a:rPr lang="en-US" altLang="zh-TW" dirty="0"/>
              <a:t>JSON</a:t>
            </a:r>
            <a:r>
              <a:rPr lang="zh-TW" altLang="en-US" dirty="0"/>
              <a:t> 僅是因為 </a:t>
            </a:r>
            <a:r>
              <a:rPr lang="en-US" altLang="zh-TW" dirty="0" err="1"/>
              <a:t>Dicom</a:t>
            </a:r>
            <a:r>
              <a:rPr lang="en-US" altLang="zh-TW" dirty="0"/>
              <a:t> </a:t>
            </a:r>
            <a:r>
              <a:rPr lang="zh-TW" altLang="en-US" dirty="0"/>
              <a:t>資訊類似 </a:t>
            </a:r>
            <a:r>
              <a:rPr lang="en-US" altLang="zh-TW" dirty="0"/>
              <a:t>Python </a:t>
            </a:r>
            <a:r>
              <a:rPr lang="zh-TW" altLang="en-US" dirty="0"/>
              <a:t>字典的資料結構 </a:t>
            </a:r>
            <a:r>
              <a:rPr lang="en-US" altLang="zh-TW" dirty="0"/>
              <a:t>(</a:t>
            </a:r>
            <a:r>
              <a:rPr lang="en-US" altLang="zh-TW" dirty="0" err="1"/>
              <a:t>key:value</a:t>
            </a:r>
            <a:r>
              <a:rPr lang="en-US" altLang="zh-TW" dirty="0"/>
              <a:t>)</a:t>
            </a:r>
            <a:r>
              <a:rPr lang="zh-TW" altLang="en-US" dirty="0"/>
              <a:t> 也接近 </a:t>
            </a:r>
            <a:r>
              <a:rPr lang="en-US" altLang="zh-TW" dirty="0"/>
              <a:t>JSON</a:t>
            </a:r>
            <a:r>
              <a:rPr lang="zh-TW" altLang="en-US" dirty="0"/>
              <a:t> 的資料儲存格式，所以不用太多額外的處理</a:t>
            </a:r>
            <a:r>
              <a:rPr lang="en-US" altLang="zh-TW" dirty="0"/>
              <a:t>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讀取 </a:t>
            </a:r>
            <a:r>
              <a:rPr lang="en-US" altLang="zh-TW" dirty="0" err="1"/>
              <a:t>Dicom</a:t>
            </a:r>
            <a:r>
              <a:rPr lang="en-US" altLang="zh-TW" dirty="0"/>
              <a:t> </a:t>
            </a:r>
            <a:r>
              <a:rPr lang="zh-TW" altLang="en-US" dirty="0"/>
              <a:t>檔案資訊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838200" y="5363762"/>
            <a:ext cx="9696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1100507_1110429/Read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Data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“handle_dcm.py”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Read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Data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的文件。</a:t>
            </a:r>
          </a:p>
        </p:txBody>
      </p:sp>
    </p:spTree>
    <p:extLst>
      <p:ext uri="{BB962C8B-B14F-4D97-AF65-F5344CB8AC3E}">
        <p14:creationId xmlns:p14="http://schemas.microsoft.com/office/powerpoint/2010/main" val="278925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 err="1"/>
              <a:t>Dicom</a:t>
            </a:r>
            <a:r>
              <a:rPr lang="en-US" altLang="zh-TW" sz="2000" dirty="0"/>
              <a:t> </a:t>
            </a:r>
            <a:r>
              <a:rPr lang="zh-TW" altLang="en-US" sz="2000" dirty="0"/>
              <a:t>裡面也包含了超音波影像資訊</a:t>
            </a:r>
            <a:r>
              <a:rPr lang="en-US" altLang="zh-TW" sz="2000" dirty="0"/>
              <a:t>(</a:t>
            </a:r>
            <a:r>
              <a:rPr lang="en-US" altLang="zh-TW" sz="2000" dirty="0" err="1">
                <a:solidFill>
                  <a:srgbClr val="00B0F0"/>
                </a:solidFill>
              </a:rPr>
              <a:t>pixel_array</a:t>
            </a:r>
            <a:r>
              <a:rPr lang="en-US" altLang="zh-TW" sz="2000" dirty="0">
                <a:solidFill>
                  <a:srgbClr val="00B0F0"/>
                </a:solidFill>
              </a:rPr>
              <a:t> </a:t>
            </a:r>
            <a:r>
              <a:rPr lang="zh-TW" altLang="en-US" sz="2000" dirty="0"/>
              <a:t>屬性</a:t>
            </a:r>
            <a:r>
              <a:rPr lang="en-US" altLang="zh-TW" sz="2000" dirty="0"/>
              <a:t>)</a:t>
            </a:r>
            <a:r>
              <a:rPr lang="zh-TW" altLang="en-US" sz="2000" dirty="0"/>
              <a:t>，由於要做影像處理通常會轉成較適合的影像格式，方便 </a:t>
            </a:r>
            <a:r>
              <a:rPr lang="en-US" altLang="zh-TW" sz="2000" dirty="0"/>
              <a:t>opencv</a:t>
            </a:r>
            <a:r>
              <a:rPr lang="zh-TW" altLang="en-US" sz="2000" dirty="0"/>
              <a:t> 讀取，因此先轉成 </a:t>
            </a:r>
            <a:r>
              <a:rPr lang="en-US" altLang="zh-TW" sz="2000" dirty="0"/>
              <a:t>avi </a:t>
            </a:r>
            <a:r>
              <a:rPr lang="zh-TW" altLang="en-US" sz="2000" dirty="0"/>
              <a:t>或 </a:t>
            </a:r>
            <a:r>
              <a:rPr lang="en-US" altLang="zh-TW" sz="2000" dirty="0" err="1"/>
              <a:t>png</a:t>
            </a:r>
            <a:r>
              <a:rPr lang="zh-TW" altLang="en-US" sz="2000" dirty="0"/>
              <a:t> 檔案。要注意的是 </a:t>
            </a:r>
            <a:r>
              <a:rPr lang="en-US" altLang="zh-TW" sz="2000" dirty="0" err="1"/>
              <a:t>Dicom</a:t>
            </a:r>
            <a:r>
              <a:rPr lang="zh-TW" altLang="en-US" sz="2000" dirty="0"/>
              <a:t> 的影像顏色通道並非為 </a:t>
            </a:r>
            <a:r>
              <a:rPr lang="en-US" altLang="zh-TW" sz="2000" dirty="0"/>
              <a:t>RGB</a:t>
            </a:r>
            <a:r>
              <a:rPr lang="zh-TW" altLang="en-US" sz="2000" dirty="0"/>
              <a:t>或 </a:t>
            </a:r>
            <a:r>
              <a:rPr lang="en-US" altLang="zh-TW" sz="2000" dirty="0"/>
              <a:t>BGR</a:t>
            </a:r>
            <a:r>
              <a:rPr lang="zh-TW" altLang="en-US" sz="2000" dirty="0"/>
              <a:t> 而是 </a:t>
            </a:r>
            <a:r>
              <a:rPr lang="en-US" altLang="zh-TW" sz="2000" dirty="0"/>
              <a:t>YUV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醫學影像轉成 </a:t>
            </a:r>
            <a:r>
              <a:rPr lang="en-US" altLang="zh-TW" dirty="0"/>
              <a:t>avi </a:t>
            </a:r>
            <a:r>
              <a:rPr lang="zh-TW" altLang="en-US" dirty="0"/>
              <a:t>或 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r>
              <a:rPr lang="zh-TW" altLang="en-US" dirty="0"/>
              <a:t>檔案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838200" y="5363762"/>
            <a:ext cx="10577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1100507_1110429/A4C _To 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“DCMToAVI.py”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 LV Muscle Semantic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DCMToAVI.py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84FF37-003A-4B6B-2A22-200217CDF27F}"/>
              </a:ext>
            </a:extLst>
          </p:cNvPr>
          <p:cNvSpPr txBox="1"/>
          <p:nvPr/>
        </p:nvSpPr>
        <p:spPr>
          <a:xfrm>
            <a:off x="962025" y="2105025"/>
            <a:ext cx="7412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在醫生給的資料集裡，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檔案有圖片或影片，因此在轉換前必須先判斷屬於 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彩色影片、灰階影片、彩色圖片、灰階圖片再進行轉換。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94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由於真實患者的超音波影像會有診斷資料等文字。為了將目標鎖定在影像處理的區域，我們優先找出超音波影像範圍</a:t>
            </a:r>
            <a:r>
              <a:rPr lang="en-US" altLang="zh-TW" sz="2000" dirty="0"/>
              <a:t>(ROI)</a:t>
            </a:r>
            <a:r>
              <a:rPr lang="zh-TW" altLang="en-US" sz="2000" dirty="0"/>
              <a:t>。</a:t>
            </a:r>
            <a:r>
              <a:rPr lang="zh-TW" altLang="en-US" sz="2000" dirty="0">
                <a:solidFill>
                  <a:srgbClr val="FF0000"/>
                </a:solidFill>
              </a:rPr>
              <a:t>找出超音波影像邊緣</a:t>
            </a:r>
            <a:r>
              <a:rPr lang="zh-TW" altLang="en-US" sz="2000" dirty="0"/>
              <a:t>，利用遮罩的方法，將超音波影像區域取出。</a:t>
            </a:r>
            <a:r>
              <a:rPr lang="en-US" altLang="zh-TW" sz="2000" dirty="0"/>
              <a:t>(</a:t>
            </a:r>
            <a:r>
              <a:rPr lang="zh-TW" altLang="en-US" sz="2000" dirty="0"/>
              <a:t>後面會介紹做法，可跳過會使用即可。</a:t>
            </a:r>
            <a:r>
              <a:rPr lang="en-US" altLang="zh-TW" sz="2000" dirty="0"/>
              <a:t>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感興趣區域</a:t>
            </a:r>
            <a:r>
              <a:rPr lang="en-US" altLang="zh-TW" dirty="0"/>
              <a:t>(Region of Interest)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8C013C-B03E-6067-332C-7A1AF4F2D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3" y="2119304"/>
            <a:ext cx="4298156" cy="31180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417CBF-F4BB-A04B-1606-610105540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91" y="2161709"/>
            <a:ext cx="4171316" cy="31180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6F909A8-F2B1-1A77-1BFC-5A00671BBD27}"/>
              </a:ext>
            </a:extLst>
          </p:cNvPr>
          <p:cNvSpPr txBox="1"/>
          <p:nvPr/>
        </p:nvSpPr>
        <p:spPr>
          <a:xfrm>
            <a:off x="2355393" y="521825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原始超音波影像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714B64-A02F-C3BB-CFA0-A5A49F5EB846}"/>
              </a:ext>
            </a:extLst>
          </p:cNvPr>
          <p:cNvSpPr txBox="1"/>
          <p:nvPr/>
        </p:nvSpPr>
        <p:spPr>
          <a:xfrm>
            <a:off x="6984547" y="5223675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ROI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遮罩區域</a:t>
            </a:r>
          </a:p>
        </p:txBody>
      </p:sp>
    </p:spTree>
    <p:extLst>
      <p:ext uri="{BB962C8B-B14F-4D97-AF65-F5344CB8AC3E}">
        <p14:creationId xmlns:p14="http://schemas.microsoft.com/office/powerpoint/2010/main" val="97415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1800" dirty="0"/>
              <a:t>利用超音波影像模糊特性，將每幀影像和第一幀影像做差幀算法。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dirty="0"/>
              <a:t>  (</a:t>
            </a:r>
            <a:r>
              <a:rPr lang="zh-TW" altLang="en-US" dirty="0"/>
              <a:t>使用 </a:t>
            </a:r>
            <a:r>
              <a:rPr lang="en-US" altLang="zh-TW" dirty="0"/>
              <a:t>cv2.absdiff(first frame, current frame))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設定門檻值過濾掉部分區域。</a:t>
            </a:r>
            <a:r>
              <a:rPr lang="en-US" altLang="zh-TW" dirty="0"/>
              <a:t>(</a:t>
            </a:r>
            <a:r>
              <a:rPr lang="zh-TW" altLang="en-US" dirty="0"/>
              <a:t>設定 </a:t>
            </a:r>
            <a:r>
              <a:rPr lang="en-US" altLang="zh-TW" dirty="0"/>
              <a:t>10</a:t>
            </a:r>
            <a:r>
              <a:rPr lang="zh-TW" altLang="en-US" dirty="0"/>
              <a:t>，純屬經驗法則。大於或小於效果會不太好，且某些 </a:t>
            </a:r>
            <a:r>
              <a:rPr lang="en-US" altLang="zh-TW" dirty="0"/>
              <a:t>case </a:t>
            </a:r>
            <a:r>
              <a:rPr lang="zh-TW" altLang="en-US" dirty="0"/>
              <a:t>會出問題</a:t>
            </a:r>
            <a:r>
              <a:rPr lang="en-US" altLang="zh-TW" dirty="0"/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將差幀的影像疊加後，找輪廓後儲存成實心 </a:t>
            </a:r>
            <a:r>
              <a:rPr lang="en-US" altLang="zh-TW" sz="1800" dirty="0"/>
              <a:t>mask</a:t>
            </a:r>
            <a:r>
              <a:rPr lang="zh-TW" altLang="en-US" sz="1800" dirty="0"/>
              <a:t> 。</a:t>
            </a:r>
            <a:endParaRPr lang="en-US" altLang="zh-TW" sz="1800" dirty="0"/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用 </a:t>
            </a:r>
            <a:r>
              <a:rPr lang="en-US" altLang="zh-TW" sz="1800" dirty="0"/>
              <a:t>mask </a:t>
            </a:r>
            <a:r>
              <a:rPr lang="zh-TW" altLang="en-US" sz="1800" dirty="0"/>
              <a:t>形態學侵蝕 </a:t>
            </a:r>
            <a:r>
              <a:rPr lang="en-US" altLang="zh-TW" sz="1800" dirty="0"/>
              <a:t>3</a:t>
            </a:r>
            <a:r>
              <a:rPr lang="zh-TW" altLang="en-US" sz="1800" dirty="0"/>
              <a:t> 次、膨脹 </a:t>
            </a:r>
            <a:r>
              <a:rPr lang="en-US" altLang="zh-TW" sz="1800" dirty="0"/>
              <a:t>2</a:t>
            </a:r>
            <a:r>
              <a:rPr lang="zh-TW" altLang="en-US" sz="1800" dirty="0"/>
              <a:t> 次，</a:t>
            </a:r>
            <a:r>
              <a:rPr lang="en-US" altLang="zh-TW" sz="1800" dirty="0"/>
              <a:t>kernel </a:t>
            </a:r>
            <a:r>
              <a:rPr lang="zh-TW" altLang="en-US" sz="1800" dirty="0"/>
              <a:t>設為 </a:t>
            </a:r>
            <a:r>
              <a:rPr lang="en-US" altLang="zh-TW" sz="1800" dirty="0"/>
              <a:t>3</a:t>
            </a:r>
            <a:r>
              <a:rPr lang="zh-TW" altLang="en-US" sz="1800" dirty="0"/>
              <a:t>*</a:t>
            </a:r>
            <a:r>
              <a:rPr lang="en-US" altLang="zh-TW" sz="1800" dirty="0"/>
              <a:t>3</a:t>
            </a:r>
            <a:r>
              <a:rPr lang="zh-TW" altLang="en-US" sz="1800" dirty="0"/>
              <a:t> 且值都為</a:t>
            </a:r>
            <a:r>
              <a:rPr lang="en-US" altLang="zh-TW" sz="1800" dirty="0"/>
              <a:t>1</a:t>
            </a:r>
            <a:r>
              <a:rPr lang="zh-TW" altLang="en-US" sz="1800" dirty="0"/>
              <a:t>。</a:t>
            </a:r>
            <a:r>
              <a:rPr lang="en-US" altLang="zh-TW" sz="1800" dirty="0"/>
              <a:t>(</a:t>
            </a:r>
            <a:r>
              <a:rPr lang="zh-TW" altLang="en-US" sz="1800" dirty="0"/>
              <a:t>屬經驗法則</a:t>
            </a:r>
            <a:r>
              <a:rPr lang="en-US" altLang="zh-TW" sz="1800" dirty="0"/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第二次找 </a:t>
            </a:r>
            <a:r>
              <a:rPr lang="en-US" altLang="zh-TW" sz="1800" dirty="0"/>
              <a:t>mask </a:t>
            </a:r>
            <a:r>
              <a:rPr lang="zh-TW" altLang="en-US" sz="1800" dirty="0"/>
              <a:t>輪廓，並過濾面積小於 </a:t>
            </a:r>
            <a:r>
              <a:rPr lang="en-US" altLang="zh-TW" sz="1800" dirty="0"/>
              <a:t>300</a:t>
            </a:r>
            <a:r>
              <a:rPr lang="zh-TW" altLang="en-US" sz="1800" dirty="0"/>
              <a:t> </a:t>
            </a:r>
            <a:r>
              <a:rPr lang="en-US" altLang="zh-TW" sz="1800" dirty="0"/>
              <a:t>pixel</a:t>
            </a:r>
            <a:r>
              <a:rPr lang="zh-TW" altLang="en-US" sz="1800" dirty="0"/>
              <a:t> 的輪廓面積 </a:t>
            </a:r>
            <a:r>
              <a:rPr lang="en-US" altLang="zh-TW" sz="1800" dirty="0"/>
              <a:t>(</a:t>
            </a:r>
            <a:r>
              <a:rPr lang="zh-TW" altLang="en-US" sz="1800" dirty="0"/>
              <a:t>得到 </a:t>
            </a:r>
            <a:r>
              <a:rPr lang="en-US" altLang="zh-TW" sz="1800" dirty="0"/>
              <a:t>mask2)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00" dirty="0"/>
              <a:t>  第三次找 </a:t>
            </a:r>
            <a:r>
              <a:rPr lang="en-US" altLang="zh-TW" sz="1800" dirty="0"/>
              <a:t>mask2 </a:t>
            </a:r>
            <a:r>
              <a:rPr lang="zh-TW" altLang="en-US" sz="1800" dirty="0"/>
              <a:t>輪廓，接著用霍夫變換找直線。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        </a:t>
            </a:r>
            <a:r>
              <a:rPr lang="en-US" altLang="zh-TW" sz="1800" dirty="0"/>
              <a:t>(</a:t>
            </a:r>
            <a:r>
              <a:rPr lang="zh-TW" altLang="en-US" sz="1800" dirty="0"/>
              <a:t>使用 </a:t>
            </a:r>
            <a:r>
              <a:rPr lang="en-US" altLang="zh-TW" sz="1800" dirty="0"/>
              <a:t>cv2.HoughLinesP(mask2, 1, </a:t>
            </a:r>
            <a:r>
              <a:rPr lang="en-US" altLang="zh-TW" sz="1800" dirty="0" err="1"/>
              <a:t>numpy.pi</a:t>
            </a:r>
            <a:r>
              <a:rPr lang="en-US" altLang="zh-TW" sz="1800" dirty="0"/>
              <a:t>/180, </a:t>
            </a:r>
            <a:r>
              <a:rPr lang="en-US" altLang="zh-TW" sz="1800" dirty="0">
                <a:solidFill>
                  <a:srgbClr val="FF0000"/>
                </a:solidFill>
              </a:rPr>
              <a:t>threshold</a:t>
            </a:r>
            <a:r>
              <a:rPr lang="en-US" altLang="zh-TW" sz="1800" dirty="0"/>
              <a:t>=200, </a:t>
            </a:r>
            <a:r>
              <a:rPr lang="en-US" altLang="zh-TW" sz="1800" dirty="0" err="1">
                <a:solidFill>
                  <a:srgbClr val="FF0000"/>
                </a:solidFill>
              </a:rPr>
              <a:t>minLineLength</a:t>
            </a:r>
            <a:r>
              <a:rPr lang="en-US" altLang="zh-TW" sz="1800" dirty="0"/>
              <a:t>=60, </a:t>
            </a:r>
            <a:r>
              <a:rPr lang="en-US" altLang="zh-TW" sz="1800" dirty="0" err="1">
                <a:solidFill>
                  <a:srgbClr val="FF0000"/>
                </a:solidFill>
              </a:rPr>
              <a:t>maxLineGap</a:t>
            </a:r>
            <a:r>
              <a:rPr lang="en-US" altLang="zh-TW" sz="1800" dirty="0"/>
              <a:t>=130))</a:t>
            </a:r>
          </a:p>
          <a:p>
            <a:pPr marL="0" indent="0">
              <a:buNone/>
            </a:pPr>
            <a:r>
              <a:rPr lang="en-US" altLang="zh-TW" sz="1800" dirty="0"/>
              <a:t>        (</a:t>
            </a:r>
            <a:r>
              <a:rPr lang="zh-TW" altLang="en-US" sz="1800" dirty="0"/>
              <a:t>紅色的參數皆為實驗多組參數後得到當前較佳的結果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ROI</a:t>
            </a:r>
            <a:r>
              <a:rPr lang="zh-TW" altLang="en-US" dirty="0"/>
              <a:t> 抓取方式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50C219-25B1-47CC-8452-2BB613371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3"/>
          <a:stretch/>
        </p:blipFill>
        <p:spPr>
          <a:xfrm>
            <a:off x="838200" y="3840700"/>
            <a:ext cx="6405520" cy="239892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D16D353-1586-8AB6-E90F-55BD94DE5648}"/>
              </a:ext>
            </a:extLst>
          </p:cNvPr>
          <p:cNvSpPr txBox="1"/>
          <p:nvPr/>
        </p:nvSpPr>
        <p:spPr>
          <a:xfrm>
            <a:off x="7339693" y="5968093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左圖為實作結果，彩色都卜勒影像也可以使用</a:t>
            </a:r>
          </a:p>
        </p:txBody>
      </p:sp>
    </p:spTree>
    <p:extLst>
      <p:ext uri="{BB962C8B-B14F-4D97-AF65-F5344CB8AC3E}">
        <p14:creationId xmlns:p14="http://schemas.microsoft.com/office/powerpoint/2010/main" val="117265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不同 </a:t>
            </a:r>
            <a:r>
              <a:rPr lang="en-US" altLang="zh-TW" sz="2000" dirty="0"/>
              <a:t>case</a:t>
            </a:r>
            <a:r>
              <a:rPr lang="zh-TW" altLang="en-US" sz="2000" dirty="0"/>
              <a:t> 的狀況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ROI</a:t>
            </a:r>
            <a:r>
              <a:rPr lang="zh-TW" altLang="en-US" dirty="0"/>
              <a:t> 抓取方式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37B883-1238-E109-32B5-E76A1CBFA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9"/>
          <a:stretch/>
        </p:blipFill>
        <p:spPr>
          <a:xfrm>
            <a:off x="168729" y="1562951"/>
            <a:ext cx="6681402" cy="2266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3377D4-7FFB-C4EF-FD25-3E3C9798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9" y="3945776"/>
            <a:ext cx="6689994" cy="2266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C4B394-FB0E-EABE-1296-F701E30EF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23" y="3945776"/>
            <a:ext cx="3374481" cy="228607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7DA732-A476-5F84-4371-971E4A05B828}"/>
              </a:ext>
            </a:extLst>
          </p:cNvPr>
          <p:cNvSpPr txBox="1"/>
          <p:nvPr/>
        </p:nvSpPr>
        <p:spPr>
          <a:xfrm>
            <a:off x="10238647" y="4825153"/>
            <a:ext cx="1880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會有抓不準的情況，但幾乎都是影像非常模糊的情況造成</a:t>
            </a:r>
          </a:p>
        </p:txBody>
      </p:sp>
    </p:spTree>
    <p:extLst>
      <p:ext uri="{BB962C8B-B14F-4D97-AF65-F5344CB8AC3E}">
        <p14:creationId xmlns:p14="http://schemas.microsoft.com/office/powerpoint/2010/main" val="324480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都卜勒效應</a:t>
            </a:r>
            <a:r>
              <a:rPr lang="en-US" altLang="zh-TW" sz="2000" dirty="0"/>
              <a:t>(Doppler</a:t>
            </a:r>
            <a:r>
              <a:rPr lang="zh-TW" altLang="en-US" sz="2000" dirty="0"/>
              <a:t> </a:t>
            </a:r>
            <a:r>
              <a:rPr lang="en-US" altLang="zh-TW" sz="2000" dirty="0"/>
              <a:t>Effect)</a:t>
            </a:r>
            <a:r>
              <a:rPr lang="zh-TW" altLang="en-US" sz="2000" dirty="0"/>
              <a:t>，是利用聲源和接收體或反射體的移動引起頻率與波長的改變，頻率增減的量，會受到反射體的運動、聲音傳播方向與運動方向間的角度以及聲源入射的聲波頻率影響，如圖所示紅點為紅血球。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在醫學上，利用此原理來診斷血液是否存在、血流方向、血流速度與特性以及組織是否存在運動的方向與速度。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Doppler Effect</a:t>
            </a:r>
            <a:r>
              <a:rPr lang="zh-TW" altLang="en-US" dirty="0"/>
              <a:t> 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BD21C2-F031-1164-19BB-0E96E04B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53" y="2319337"/>
            <a:ext cx="6353175" cy="22193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34369C-F4D4-67A7-1A7C-8DC2BF597606}"/>
              </a:ext>
            </a:extLst>
          </p:cNvPr>
          <p:cNvSpPr txBox="1"/>
          <p:nvPr/>
        </p:nvSpPr>
        <p:spPr>
          <a:xfrm>
            <a:off x="3969269" y="453866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超音波都卜勒效應</a:t>
            </a:r>
          </a:p>
        </p:txBody>
      </p:sp>
    </p:spTree>
    <p:extLst>
      <p:ext uri="{BB962C8B-B14F-4D97-AF65-F5344CB8AC3E}">
        <p14:creationId xmlns:p14="http://schemas.microsoft.com/office/powerpoint/2010/main" val="283390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Color Doppler</a:t>
            </a:r>
            <a:r>
              <a:rPr lang="zh-TW" altLang="en-US" sz="2000" dirty="0"/>
              <a:t>是以 </a:t>
            </a:r>
            <a:r>
              <a:rPr lang="en-US" altLang="zh-TW" sz="2000" dirty="0"/>
              <a:t>2D </a:t>
            </a:r>
            <a:r>
              <a:rPr lang="zh-TW" altLang="en-US" sz="2000" dirty="0"/>
              <a:t>橫切面解剖影像，呈現及時的血流或組織運動資訊。我們的目的是利用有</a:t>
            </a:r>
            <a:r>
              <a:rPr lang="en-US" altLang="zh-TW" sz="2000" dirty="0"/>
              <a:t> Color Doppler </a:t>
            </a:r>
            <a:r>
              <a:rPr lang="zh-TW" altLang="en-US" sz="2000" dirty="0">
                <a:solidFill>
                  <a:srgbClr val="FF0000"/>
                </a:solidFill>
              </a:rPr>
              <a:t>檢測血液是否逆流</a:t>
            </a:r>
            <a:r>
              <a:rPr lang="zh-TW" altLang="en-US" sz="2000" dirty="0"/>
              <a:t>及</a:t>
            </a:r>
            <a:r>
              <a:rPr lang="zh-TW" altLang="en-US" sz="2000" dirty="0">
                <a:solidFill>
                  <a:srgbClr val="FF0000"/>
                </a:solidFill>
              </a:rPr>
              <a:t>判斷嚴重程度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介紹</a:t>
            </a:r>
          </a:p>
        </p:txBody>
      </p:sp>
      <p:pic>
        <p:nvPicPr>
          <p:cNvPr id="4" name="00053987_092822_0282">
            <a:hlinkClick r:id="" action="ppaction://media"/>
            <a:extLst>
              <a:ext uri="{FF2B5EF4-FFF2-40B4-BE49-F238E27FC236}">
                <a16:creationId xmlns:a16="http://schemas.microsoft.com/office/drawing/2014/main" id="{178CCEB4-57F5-16F7-77D3-5BE07C334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80638"/>
            <a:ext cx="5612476" cy="42093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DA53BA7-4FA0-9386-60B7-A92115B7B8E3}"/>
              </a:ext>
            </a:extLst>
          </p:cNvPr>
          <p:cNvSpPr txBox="1"/>
          <p:nvPr/>
        </p:nvSpPr>
        <p:spPr>
          <a:xfrm>
            <a:off x="6595009" y="1880638"/>
            <a:ext cx="4758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顏色代表嚴重等級及血流方向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紅色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代表血流靠近超音波探頭，隨著流速提升，會漸漸變成黃色。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藍色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代表血流遠離超音波探頭，隨著流速提升，會漸漸變為天藍色。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5B77BD-CB12-A319-4F68-5E659C2CCEE1}"/>
              </a:ext>
            </a:extLst>
          </p:cNvPr>
          <p:cNvSpPr/>
          <p:nvPr/>
        </p:nvSpPr>
        <p:spPr>
          <a:xfrm>
            <a:off x="3463391" y="2484255"/>
            <a:ext cx="2160574" cy="3171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BEAE48B-8B35-2046-FD23-F71F6148D11F}"/>
              </a:ext>
            </a:extLst>
          </p:cNvPr>
          <p:cNvCxnSpPr>
            <a:stCxn id="7" idx="3"/>
          </p:cNvCxnSpPr>
          <p:nvPr/>
        </p:nvCxnSpPr>
        <p:spPr>
          <a:xfrm flipV="1">
            <a:off x="5623965" y="4062202"/>
            <a:ext cx="1836892" cy="8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5A7779-C2A5-0511-54D2-FC7F8D48B9C2}"/>
              </a:ext>
            </a:extLst>
          </p:cNvPr>
          <p:cNvSpPr txBox="1"/>
          <p:nvPr/>
        </p:nvSpPr>
        <p:spPr>
          <a:xfrm>
            <a:off x="7396121" y="3892925"/>
            <a:ext cx="3736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白框扇形區域為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Color Doppler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檢測範圍</a:t>
            </a:r>
          </a:p>
        </p:txBody>
      </p:sp>
    </p:spTree>
    <p:extLst>
      <p:ext uri="{BB962C8B-B14F-4D97-AF65-F5344CB8AC3E}">
        <p14:creationId xmlns:p14="http://schemas.microsoft.com/office/powerpoint/2010/main" val="38630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Color Doppler </a:t>
            </a:r>
            <a:r>
              <a:rPr lang="zh-TW" altLang="en-US" sz="2000" dirty="0"/>
              <a:t>會根據不同 </a:t>
            </a:r>
            <a:r>
              <a:rPr lang="en-US" altLang="zh-TW" sz="2000" dirty="0"/>
              <a:t>View</a:t>
            </a:r>
            <a:r>
              <a:rPr lang="zh-TW" altLang="en-US" sz="2000" dirty="0"/>
              <a:t> 或照射不同角度，而診斷不同位置。我們主要分為 </a:t>
            </a:r>
            <a:r>
              <a:rPr lang="en-US" altLang="zh-TW" sz="2000" dirty="0"/>
              <a:t>4</a:t>
            </a:r>
            <a:r>
              <a:rPr lang="zh-TW" altLang="en-US" sz="2000" dirty="0"/>
              <a:t> 個診斷位置 </a:t>
            </a:r>
            <a:r>
              <a:rPr lang="en-US" altLang="zh-TW" sz="2000" dirty="0"/>
              <a:t>Aortic</a:t>
            </a:r>
            <a:r>
              <a:rPr lang="zh-TW" altLang="en-US" sz="2000" dirty="0"/>
              <a:t> </a:t>
            </a:r>
            <a:r>
              <a:rPr lang="en-US" altLang="zh-TW" sz="2000" dirty="0"/>
              <a:t>(Valve)</a:t>
            </a:r>
            <a:r>
              <a:rPr lang="zh-TW" altLang="en-US" sz="2000" dirty="0"/>
              <a:t>、</a:t>
            </a:r>
            <a:r>
              <a:rPr lang="en-US" altLang="zh-TW" sz="2000" dirty="0"/>
              <a:t>Mitral (Valve)</a:t>
            </a:r>
            <a:r>
              <a:rPr lang="zh-TW" altLang="en-US" sz="2000" dirty="0"/>
              <a:t>、</a:t>
            </a:r>
            <a:r>
              <a:rPr lang="en-US" altLang="zh-TW" sz="2000" dirty="0"/>
              <a:t>Tricuspid (Valve)</a:t>
            </a:r>
            <a:r>
              <a:rPr lang="zh-TW" altLang="en-US" sz="2000" dirty="0"/>
              <a:t>、</a:t>
            </a:r>
            <a:r>
              <a:rPr lang="en-US" altLang="zh-TW" sz="2000" dirty="0"/>
              <a:t>Pulmonary (Valve)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介紹</a:t>
            </a:r>
          </a:p>
        </p:txBody>
      </p:sp>
      <p:pic>
        <p:nvPicPr>
          <p:cNvPr id="4" name="00053987_092809_0266">
            <a:hlinkClick r:id="" action="ppaction://media"/>
            <a:extLst>
              <a:ext uri="{FF2B5EF4-FFF2-40B4-BE49-F238E27FC236}">
                <a16:creationId xmlns:a16="http://schemas.microsoft.com/office/drawing/2014/main" id="{41C07649-478E-70A3-44D9-AD4A7927B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7707" y="1832957"/>
            <a:ext cx="3251072" cy="2438304"/>
          </a:xfrm>
          <a:prstGeom prst="rect">
            <a:avLst/>
          </a:prstGeom>
        </p:spPr>
      </p:pic>
      <p:pic>
        <p:nvPicPr>
          <p:cNvPr id="6" name="00053987_092810_0268">
            <a:hlinkClick r:id="" action="ppaction://media"/>
            <a:extLst>
              <a:ext uri="{FF2B5EF4-FFF2-40B4-BE49-F238E27FC236}">
                <a16:creationId xmlns:a16="http://schemas.microsoft.com/office/drawing/2014/main" id="{126424F9-B7BA-968B-008C-DD85437766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12427" y="1832957"/>
            <a:ext cx="3251072" cy="2438304"/>
          </a:xfrm>
          <a:prstGeom prst="rect">
            <a:avLst/>
          </a:prstGeom>
        </p:spPr>
      </p:pic>
      <p:pic>
        <p:nvPicPr>
          <p:cNvPr id="7" name="00053987_092812_0270">
            <a:hlinkClick r:id="" action="ppaction://media"/>
            <a:extLst>
              <a:ext uri="{FF2B5EF4-FFF2-40B4-BE49-F238E27FC236}">
                <a16:creationId xmlns:a16="http://schemas.microsoft.com/office/drawing/2014/main" id="{DD2A8165-8081-267F-BC89-A88121F29F8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88287" y="4371236"/>
            <a:ext cx="3251072" cy="2438304"/>
          </a:xfrm>
          <a:prstGeom prst="rect">
            <a:avLst/>
          </a:prstGeom>
        </p:spPr>
      </p:pic>
      <p:pic>
        <p:nvPicPr>
          <p:cNvPr id="8" name="00053987_092814_0273">
            <a:hlinkClick r:id="" action="ppaction://media"/>
            <a:extLst>
              <a:ext uri="{FF2B5EF4-FFF2-40B4-BE49-F238E27FC236}">
                <a16:creationId xmlns:a16="http://schemas.microsoft.com/office/drawing/2014/main" id="{516AEB77-5868-7F90-5267-B9E0321B9D4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7707" y="4371236"/>
            <a:ext cx="3251072" cy="243830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AE099F2-8A0C-E0EA-C39C-4C1465FDE3C9}"/>
              </a:ext>
            </a:extLst>
          </p:cNvPr>
          <p:cNvSpPr txBox="1"/>
          <p:nvPr/>
        </p:nvSpPr>
        <p:spPr>
          <a:xfrm>
            <a:off x="7947039" y="5162408"/>
            <a:ext cx="15995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10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影像的標準長度為醫生在為患者照射超音波時所使用的測量長度，如下圖。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超音波影像標準長度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6D85A9-02D8-0A1C-AB31-75DF3C14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8155"/>
            <a:ext cx="5257800" cy="38218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23D83B-FBB2-9C6C-5A86-E85789F2A4F0}"/>
              </a:ext>
            </a:extLst>
          </p:cNvPr>
          <p:cNvSpPr/>
          <p:nvPr/>
        </p:nvSpPr>
        <p:spPr>
          <a:xfrm>
            <a:off x="838200" y="2009775"/>
            <a:ext cx="41910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A8976B-D527-B3F7-F384-47ED95159373}"/>
              </a:ext>
            </a:extLst>
          </p:cNvPr>
          <p:cNvSpPr txBox="1"/>
          <p:nvPr/>
        </p:nvSpPr>
        <p:spPr>
          <a:xfrm>
            <a:off x="6324600" y="1911935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此資訊為測量長度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C3741713-DBC1-0DCA-4EBE-33B354A52BE4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V="1">
            <a:off x="1257300" y="1911935"/>
            <a:ext cx="5980371" cy="169278"/>
          </a:xfrm>
          <a:prstGeom prst="bentConnector4">
            <a:avLst>
              <a:gd name="adj1" fmla="val 23253"/>
              <a:gd name="adj2" fmla="val 2350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203FFBE-510A-2BFB-9435-5A8F0295069C}"/>
              </a:ext>
            </a:extLst>
          </p:cNvPr>
          <p:cNvSpPr/>
          <p:nvPr/>
        </p:nvSpPr>
        <p:spPr>
          <a:xfrm rot="19044484">
            <a:off x="4400463" y="1429715"/>
            <a:ext cx="419100" cy="346801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BA2E9BD-D3EF-6AE7-4D1E-39FA0BCC0747}"/>
              </a:ext>
            </a:extLst>
          </p:cNvPr>
          <p:cNvSpPr txBox="1"/>
          <p:nvPr/>
        </p:nvSpPr>
        <p:spPr>
          <a:xfrm>
            <a:off x="6324600" y="2741139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兩個點的間隔等於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 cm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1C861E15-C927-7302-9B7C-7B1700A30ABA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 flipV="1">
            <a:off x="4764282" y="2741139"/>
            <a:ext cx="2701817" cy="280768"/>
          </a:xfrm>
          <a:prstGeom prst="bentConnector4">
            <a:avLst>
              <a:gd name="adj1" fmla="val 27852"/>
              <a:gd name="adj2" fmla="val 19778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5077F45-223A-15EB-8DC6-6CEA24CB34FC}"/>
              </a:ext>
            </a:extLst>
          </p:cNvPr>
          <p:cNvSpPr txBox="1"/>
          <p:nvPr/>
        </p:nvSpPr>
        <p:spPr>
          <a:xfrm>
            <a:off x="6155872" y="3079693"/>
            <a:ext cx="5682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由於去找白點不容易，因此利用了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扇形的半徑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/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測量長度會得到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X pixel = 1 cm)</a:t>
            </a:r>
          </a:p>
          <a:p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代表在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的程式裡有一個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radius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的屬性，可以至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文件查找</a:t>
            </a:r>
          </a:p>
        </p:txBody>
      </p:sp>
    </p:spTree>
    <p:extLst>
      <p:ext uri="{BB962C8B-B14F-4D97-AF65-F5344CB8AC3E}">
        <p14:creationId xmlns:p14="http://schemas.microsoft.com/office/powerpoint/2010/main" val="368678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逆流的判斷方式，為顏色紅藍交錯混雜的區域，圖例。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血液逆流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05737A-A26E-35A1-5557-9E6A52F9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3" y="1573644"/>
            <a:ext cx="2784380" cy="33412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3A55BA3-A3DE-3303-044C-48DAE413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80" y="1573644"/>
            <a:ext cx="2886021" cy="33412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E857D19-6478-F470-918C-7D108812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565" y="1600748"/>
            <a:ext cx="2119313" cy="331415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E5AC32-7FEA-AC69-043B-243C77EB866A}"/>
              </a:ext>
            </a:extLst>
          </p:cNvPr>
          <p:cNvSpPr txBox="1"/>
          <p:nvPr/>
        </p:nvSpPr>
        <p:spPr>
          <a:xfrm>
            <a:off x="2914694" y="494580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有問題的區域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9C2640-D162-7511-4F0B-46A6C057BA5A}"/>
              </a:ext>
            </a:extLst>
          </p:cNvPr>
          <p:cNvSpPr/>
          <p:nvPr/>
        </p:nvSpPr>
        <p:spPr>
          <a:xfrm>
            <a:off x="623843" y="1573644"/>
            <a:ext cx="5956419" cy="3710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A8F10F-98C3-DDBE-FAB6-C87F8FFE40CC}"/>
              </a:ext>
            </a:extLst>
          </p:cNvPr>
          <p:cNvSpPr txBox="1"/>
          <p:nvPr/>
        </p:nvSpPr>
        <p:spPr>
          <a:xfrm>
            <a:off x="7110100" y="4914900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顏色亮，僅代表血流速度快，並不代表逆流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E8FD58-6F3F-706D-864C-46F9E01D96DF}"/>
              </a:ext>
            </a:extLst>
          </p:cNvPr>
          <p:cNvSpPr txBox="1"/>
          <p:nvPr/>
        </p:nvSpPr>
        <p:spPr>
          <a:xfrm>
            <a:off x="537467" y="5473604"/>
            <a:ext cx="9555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此部分請直接參考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N04-TestReport/Color Doppler/1st model data output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的實作結果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以醫學角度，不同位置的標準不同。即使面積、深度相同，顏色相相仿，也不代表逆流和嚴重程度一樣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目前尚無明確的規則，僅能透過顏色交錯的方式來判斷大概率為逆流且嚴重程度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532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F12A09B0-DAB9-C17D-762A-B1B4AC235DD0}"/>
              </a:ext>
            </a:extLst>
          </p:cNvPr>
          <p:cNvSpPr txBox="1"/>
          <p:nvPr/>
        </p:nvSpPr>
        <p:spPr>
          <a:xfrm>
            <a:off x="865848" y="1246173"/>
            <a:ext cx="3300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章節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9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類</a:t>
            </a:r>
            <a:endParaRPr lang="en-US" altLang="zh-TW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醫學影像的檔案格式及資訊</a:t>
            </a:r>
            <a:endParaRPr lang="en-US" altLang="zh-TW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骨架圖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利用機器學習分類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超音波影像 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ROI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Color Doppler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還原 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Color Doppler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影像</a:t>
            </a:r>
            <a:endParaRPr lang="en-US" altLang="zh-TW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Matching with watershed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err="1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MultiThreshold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C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A4C Segmentation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LVEF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Muscle Semantic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DBSCAN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標題 2">
            <a:extLst>
              <a:ext uri="{FF2B5EF4-FFF2-40B4-BE49-F238E27FC236}">
                <a16:creationId xmlns:a16="http://schemas.microsoft.com/office/drawing/2014/main" id="{52463B94-5A26-C5D2-6152-5A89FE3B39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sz="4400" dirty="0"/>
              <a:t>進度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E22B08C-3E4C-6D19-4F9D-2D8849AF77B4}"/>
              </a:ext>
            </a:extLst>
          </p:cNvPr>
          <p:cNvSpPr txBox="1"/>
          <p:nvPr/>
        </p:nvSpPr>
        <p:spPr>
          <a:xfrm>
            <a:off x="838200" y="5696793"/>
            <a:ext cx="4698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綠色代表完成，藍色代表進行中，黑色代表未開始</a:t>
            </a:r>
          </a:p>
        </p:txBody>
      </p:sp>
    </p:spTree>
    <p:extLst>
      <p:ext uri="{BB962C8B-B14F-4D97-AF65-F5344CB8AC3E}">
        <p14:creationId xmlns:p14="http://schemas.microsoft.com/office/powerpoint/2010/main" val="1744018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診斷血液逆流的嚴重程度，在醫學上有一套診斷標準</a:t>
            </a:r>
            <a:r>
              <a:rPr lang="en-US" altLang="zh-TW" sz="2000" dirty="0"/>
              <a:t>(</a:t>
            </a:r>
            <a:r>
              <a:rPr lang="zh-TW" altLang="en-US" sz="2000" dirty="0"/>
              <a:t>不同位置的嚴重程度標準不同</a:t>
            </a:r>
            <a:r>
              <a:rPr lang="en-US" altLang="zh-TW" sz="2000" dirty="0"/>
              <a:t>)</a:t>
            </a:r>
            <a:r>
              <a:rPr lang="zh-TW" altLang="en-US" sz="2000" dirty="0"/>
              <a:t>。若用醫學做法，必須要做到每個腔室的語意分析</a:t>
            </a:r>
            <a:r>
              <a:rPr lang="en-US" altLang="zh-TW" sz="2000" dirty="0"/>
              <a:t>(Semantic)</a:t>
            </a:r>
            <a:r>
              <a:rPr lang="zh-TW" altLang="en-US" sz="2000" dirty="0"/>
              <a:t>才能接近醫學診斷，因此我們只計算</a:t>
            </a:r>
            <a:r>
              <a:rPr lang="zh-TW" altLang="en-US" sz="2000" dirty="0">
                <a:solidFill>
                  <a:srgbClr val="FF0000"/>
                </a:solidFill>
              </a:rPr>
              <a:t>深度</a:t>
            </a:r>
            <a:r>
              <a:rPr lang="zh-TW" altLang="en-US" sz="2000" dirty="0"/>
              <a:t>及</a:t>
            </a:r>
            <a:r>
              <a:rPr lang="zh-TW" altLang="en-US" sz="2000" dirty="0">
                <a:solidFill>
                  <a:srgbClr val="FF0000"/>
                </a:solidFill>
              </a:rPr>
              <a:t>面積</a:t>
            </a:r>
            <a:r>
              <a:rPr lang="zh-TW" altLang="en-US" sz="2000" dirty="0"/>
              <a:t>去判斷嚴重程度。嚴重程度分為 </a:t>
            </a:r>
            <a:r>
              <a:rPr lang="en-US" altLang="zh-TW" sz="2000" dirty="0"/>
              <a:t>5</a:t>
            </a:r>
            <a:r>
              <a:rPr lang="zh-TW" altLang="en-US" sz="2000" dirty="0"/>
              <a:t> 個等級 </a:t>
            </a:r>
            <a:r>
              <a:rPr lang="en-US" altLang="zh-TW" sz="2000" dirty="0"/>
              <a:t>severe</a:t>
            </a:r>
            <a:r>
              <a:rPr lang="zh-TW" altLang="en-US" sz="2000" dirty="0"/>
              <a:t>、</a:t>
            </a:r>
            <a:r>
              <a:rPr lang="en-US" altLang="zh-TW" sz="2000" dirty="0"/>
              <a:t>moderate</a:t>
            </a:r>
            <a:r>
              <a:rPr lang="zh-TW" altLang="en-US" sz="2000" dirty="0"/>
              <a:t>、</a:t>
            </a:r>
            <a:r>
              <a:rPr lang="en-US" altLang="zh-TW" sz="2000" dirty="0"/>
              <a:t>mild</a:t>
            </a:r>
            <a:r>
              <a:rPr lang="zh-TW" altLang="en-US" sz="2000" dirty="0"/>
              <a:t>、</a:t>
            </a:r>
            <a:r>
              <a:rPr lang="en-US" altLang="zh-TW" sz="2000" dirty="0"/>
              <a:t>trivial</a:t>
            </a:r>
            <a:r>
              <a:rPr lang="zh-TW" altLang="en-US" sz="2000" dirty="0"/>
              <a:t>、</a:t>
            </a:r>
            <a:r>
              <a:rPr lang="en-US" altLang="zh-TW" sz="2000" dirty="0"/>
              <a:t>normal</a:t>
            </a:r>
            <a:r>
              <a:rPr lang="zh-TW" altLang="en-US" sz="2000" dirty="0"/>
              <a:t>，我們利用超音波影像的標準長度將 </a:t>
            </a:r>
            <a:r>
              <a:rPr lang="en-US" altLang="zh-TW" sz="2000" dirty="0"/>
              <a:t>pixel </a:t>
            </a:r>
            <a:r>
              <a:rPr lang="zh-TW" altLang="en-US" sz="2000" dirty="0"/>
              <a:t>轉成 </a:t>
            </a:r>
            <a:r>
              <a:rPr lang="en-US" altLang="zh-TW" sz="2000" dirty="0"/>
              <a:t>cm</a:t>
            </a:r>
            <a:r>
              <a:rPr lang="zh-TW" altLang="en-US" sz="2000" dirty="0"/>
              <a:t> 後再判斷等級，以下為實作結果。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嚴重程度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526094" y="5656150"/>
            <a:ext cx="771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1100507_1110429/Color Doppler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Color Doppler API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文件裡參考。</a:t>
            </a:r>
          </a:p>
        </p:txBody>
      </p:sp>
      <p:pic>
        <p:nvPicPr>
          <p:cNvPr id="6" name="00261930_112731_0949">
            <a:hlinkClick r:id="" action="ppaction://media"/>
            <a:extLst>
              <a:ext uri="{FF2B5EF4-FFF2-40B4-BE49-F238E27FC236}">
                <a16:creationId xmlns:a16="http://schemas.microsoft.com/office/drawing/2014/main" id="{5C36A32C-3F4A-6F6F-83B0-2A98DA8B0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2436027"/>
            <a:ext cx="4137864" cy="3103398"/>
          </a:xfrm>
          <a:prstGeom prst="rect">
            <a:avLst/>
          </a:prstGeom>
        </p:spPr>
      </p:pic>
      <p:pic>
        <p:nvPicPr>
          <p:cNvPr id="7" name="01608015_104930_0933">
            <a:hlinkClick r:id="" action="ppaction://media"/>
            <a:extLst>
              <a:ext uri="{FF2B5EF4-FFF2-40B4-BE49-F238E27FC236}">
                <a16:creationId xmlns:a16="http://schemas.microsoft.com/office/drawing/2014/main" id="{EB309AF8-7D2B-0DF0-2403-B1C50B14E81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6008" y="2436027"/>
            <a:ext cx="4137864" cy="3103398"/>
          </a:xfrm>
          <a:prstGeom prst="rect">
            <a:avLst/>
          </a:prstGeom>
        </p:spPr>
      </p:pic>
      <p:pic>
        <p:nvPicPr>
          <p:cNvPr id="8" name="90277318_094035_0368">
            <a:hlinkClick r:id="" action="ppaction://media"/>
            <a:extLst>
              <a:ext uri="{FF2B5EF4-FFF2-40B4-BE49-F238E27FC236}">
                <a16:creationId xmlns:a16="http://schemas.microsoft.com/office/drawing/2014/main" id="{5554534F-5690-FF8A-DC00-65D54BE79B0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32016" y="2426002"/>
            <a:ext cx="4137864" cy="31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由於非經由醫學依據出來的結果，因此當成練習影像處理的色彩空間和 </a:t>
            </a:r>
            <a:r>
              <a:rPr lang="en-US" altLang="zh-TW" sz="2000" dirty="0"/>
              <a:t>Opencv </a:t>
            </a:r>
            <a:r>
              <a:rPr lang="zh-TW" altLang="en-US" sz="2000" dirty="0"/>
              <a:t>操作等相關實作過程。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實作方法</a:t>
            </a:r>
          </a:p>
        </p:txBody>
      </p:sp>
    </p:spTree>
    <p:extLst>
      <p:ext uri="{BB962C8B-B14F-4D97-AF65-F5344CB8AC3E}">
        <p14:creationId xmlns:p14="http://schemas.microsoft.com/office/powerpoint/2010/main" val="192227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HSV</a:t>
            </a:r>
            <a:r>
              <a:rPr lang="zh-TW" altLang="en-US" sz="2000" dirty="0"/>
              <a:t> 的三個字母代表色相</a:t>
            </a:r>
            <a:r>
              <a:rPr lang="en-US" altLang="zh-TW" sz="2000" dirty="0"/>
              <a:t>(Hue)</a:t>
            </a:r>
            <a:r>
              <a:rPr lang="zh-TW" altLang="en-US" sz="2000" dirty="0"/>
              <a:t>、飽和度</a:t>
            </a:r>
            <a:r>
              <a:rPr lang="en-US" altLang="zh-TW" sz="2000" dirty="0"/>
              <a:t>(Saturation)</a:t>
            </a:r>
            <a:r>
              <a:rPr lang="zh-TW" altLang="en-US" sz="2000" dirty="0"/>
              <a:t>、明度</a:t>
            </a:r>
            <a:r>
              <a:rPr lang="en-US" altLang="zh-TW" sz="2000" dirty="0"/>
              <a:t>(Value)</a:t>
            </a:r>
            <a:r>
              <a:rPr lang="zh-TW" altLang="en-US" sz="2000" dirty="0"/>
              <a:t>。在影像處理中若需要用到和顏色相關的特徵，但一般的 </a:t>
            </a:r>
            <a:r>
              <a:rPr lang="en-US" altLang="zh-TW" sz="2000" dirty="0"/>
              <a:t>RGB</a:t>
            </a:r>
            <a:r>
              <a:rPr lang="zh-TW" altLang="en-US" sz="2000" dirty="0"/>
              <a:t> 若不易區別時，</a:t>
            </a:r>
            <a:r>
              <a:rPr lang="en-US" altLang="zh-TW" sz="2000" dirty="0"/>
              <a:t>HSV</a:t>
            </a:r>
            <a:r>
              <a:rPr lang="zh-TW" altLang="en-US" sz="2000" dirty="0"/>
              <a:t> 是個選擇。底下有 </a:t>
            </a:r>
            <a:r>
              <a:rPr lang="en-US" altLang="zh-TW" sz="2000" dirty="0"/>
              <a:t>HSV</a:t>
            </a:r>
            <a:r>
              <a:rPr lang="zh-TW" altLang="en-US" sz="2000" dirty="0"/>
              <a:t> 色彩空間常用顏色的表格</a:t>
            </a:r>
            <a:r>
              <a:rPr lang="en-US" altLang="zh-TW" sz="2000" dirty="0"/>
              <a:t>(</a:t>
            </a:r>
            <a:r>
              <a:rPr lang="zh-TW" altLang="en-US" sz="2000" dirty="0"/>
              <a:t>對應 </a:t>
            </a:r>
            <a:r>
              <a:rPr lang="en-US" altLang="zh-TW" sz="2000" dirty="0"/>
              <a:t>cv2.inRange(</a:t>
            </a:r>
            <a:r>
              <a:rPr lang="en-US" altLang="zh-TW" sz="2000" dirty="0" err="1"/>
              <a:t>src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lowerb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upperb</a:t>
            </a:r>
            <a:r>
              <a:rPr lang="en-US" altLang="zh-TW" sz="2000" dirty="0"/>
              <a:t>)</a:t>
            </a:r>
            <a:r>
              <a:rPr lang="zh-TW" altLang="en-US" sz="2000" dirty="0"/>
              <a:t> 的參數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r>
              <a:rPr lang="zh-TW" altLang="en-US" sz="2000" dirty="0"/>
              <a:t> 色相</a:t>
            </a:r>
            <a:r>
              <a:rPr lang="en-US" altLang="zh-TW" sz="2000" dirty="0"/>
              <a:t>:</a:t>
            </a:r>
            <a:r>
              <a:rPr lang="zh-TW" altLang="en-US" sz="2000" dirty="0"/>
              <a:t> 色彩的基本屬性，例如</a:t>
            </a:r>
            <a:r>
              <a:rPr lang="en-US" altLang="zh-TW" sz="2000" dirty="0"/>
              <a:t>:</a:t>
            </a:r>
            <a:r>
              <a:rPr lang="zh-TW" altLang="en-US" sz="2000" dirty="0"/>
              <a:t> 紅色、藍色、黃色等</a:t>
            </a:r>
            <a:endParaRPr lang="en-US" altLang="zh-TW" sz="2000" dirty="0"/>
          </a:p>
          <a:p>
            <a:r>
              <a:rPr lang="zh-TW" altLang="en-US" sz="2000" dirty="0"/>
              <a:t> 飽和度</a:t>
            </a:r>
            <a:r>
              <a:rPr lang="en-US" altLang="zh-TW" sz="2000" dirty="0"/>
              <a:t>:</a:t>
            </a:r>
            <a:r>
              <a:rPr lang="zh-TW" altLang="en-US" sz="2000" dirty="0"/>
              <a:t> 色彩的純度，值越高代表越純，越低則越灰。</a:t>
            </a:r>
            <a:endParaRPr lang="en-US" altLang="zh-TW" sz="2000" dirty="0"/>
          </a:p>
          <a:p>
            <a:r>
              <a:rPr lang="zh-TW" altLang="en-US" sz="2000" dirty="0"/>
              <a:t> 明度</a:t>
            </a:r>
            <a:r>
              <a:rPr lang="en-US" altLang="zh-TW" sz="2000" dirty="0"/>
              <a:t>:</a:t>
            </a:r>
            <a:r>
              <a:rPr lang="zh-TW" altLang="en-US" sz="2000" dirty="0"/>
              <a:t>  亮度，</a:t>
            </a:r>
            <a:r>
              <a:rPr lang="en-US" altLang="zh-TW" sz="2000" dirty="0"/>
              <a:t>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100</a:t>
            </a:r>
            <a:r>
              <a:rPr lang="zh-TW" altLang="en-US" sz="2000" dirty="0"/>
              <a:t> </a:t>
            </a:r>
            <a:r>
              <a:rPr lang="en-US" altLang="zh-TW" sz="2000" dirty="0"/>
              <a:t>%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HSV</a:t>
            </a:r>
            <a:r>
              <a:rPr lang="zh-TW" altLang="en-US" dirty="0"/>
              <a:t> 色彩空間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5E47CB-DD2C-E158-517E-A03DA16A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03" y="3171345"/>
            <a:ext cx="1483581" cy="2893352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A7B9954-9A2C-0A09-81A2-BBDFA14DE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89870"/>
              </p:ext>
            </p:extLst>
          </p:nvPr>
        </p:nvGraphicFramePr>
        <p:xfrm>
          <a:off x="7179365" y="2368666"/>
          <a:ext cx="4180440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641">
                  <a:extLst>
                    <a:ext uri="{9D8B030D-6E8A-4147-A177-3AD203B41FA5}">
                      <a16:colId xmlns:a16="http://schemas.microsoft.com/office/drawing/2014/main" val="697547336"/>
                    </a:ext>
                  </a:extLst>
                </a:gridCol>
                <a:gridCol w="1103071">
                  <a:extLst>
                    <a:ext uri="{9D8B030D-6E8A-4147-A177-3AD203B41FA5}">
                      <a16:colId xmlns:a16="http://schemas.microsoft.com/office/drawing/2014/main" val="1941725546"/>
                    </a:ext>
                  </a:extLst>
                </a:gridCol>
                <a:gridCol w="1973728">
                  <a:extLst>
                    <a:ext uri="{9D8B030D-6E8A-4147-A177-3AD203B41FA5}">
                      <a16:colId xmlns:a16="http://schemas.microsoft.com/office/drawing/2014/main" val="3638974481"/>
                    </a:ext>
                  </a:extLst>
                </a:gridCol>
              </a:tblGrid>
              <a:tr h="5045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顏色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低值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lowerb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高值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4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upperb</a:t>
                      </a: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621546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黑色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(0, 0, 0)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(180, 255, 46)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168064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灰色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(0, 0, 46)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(180, 43, 220)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107953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白色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(0, 0, 221)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(180, 30, 255)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798111"/>
                  </a:ext>
                </a:extLst>
              </a:tr>
              <a:tr h="296805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紅色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(0, 43, 46)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(10, 255, 255)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79061"/>
                  </a:ext>
                </a:extLst>
              </a:tr>
              <a:tr h="2968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(156, 43, 46)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(180, 255, 255)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23567297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橘色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(11, 43, 46)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(25, 255, 255)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069924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黃色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(26, 43, 46)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(34, 255, 255)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30747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綠色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(35, 43, 46)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(77, 255, 255)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840251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青色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(78, 43, 46)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(99, 255, 255)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871253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藍色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(100, 43, 46)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(124, 255, 255)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22719"/>
                  </a:ext>
                </a:extLst>
              </a:tr>
              <a:tr h="2968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紫色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(125, 43, 46)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(155, 255, 255)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08000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48F8753A-9DC8-51E0-56CF-59A6CB461A52}"/>
              </a:ext>
            </a:extLst>
          </p:cNvPr>
          <p:cNvSpPr txBox="1"/>
          <p:nvPr/>
        </p:nvSpPr>
        <p:spPr>
          <a:xfrm>
            <a:off x="4592519" y="5654851"/>
            <a:ext cx="2659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表格中的數值由左至右分別為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H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510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找到 </a:t>
            </a:r>
            <a:r>
              <a:rPr lang="en-US" altLang="zh-TW" sz="2000" dirty="0"/>
              <a:t>ROI</a:t>
            </a:r>
            <a:r>
              <a:rPr lang="zh-TW" altLang="en-US" sz="2000" dirty="0"/>
              <a:t>、 </a:t>
            </a:r>
            <a:r>
              <a:rPr lang="en-US" altLang="zh-TW" sz="2000" dirty="0"/>
              <a:t>Doppler</a:t>
            </a:r>
            <a:r>
              <a:rPr lang="zh-TW" altLang="en-US" sz="2000" dirty="0"/>
              <a:t> 白色扇形區域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輸入當前影像的標準單位長度 </a:t>
            </a:r>
            <a:r>
              <a:rPr lang="en-US" altLang="zh-TW" sz="2000" dirty="0"/>
              <a:t>cm (</a:t>
            </a:r>
            <a:r>
              <a:rPr lang="zh-TW" altLang="en-US" sz="2000" dirty="0"/>
              <a:t>此步驟後來全部都是用手動輸入</a:t>
            </a:r>
            <a:r>
              <a:rPr lang="en-US" altLang="zh-TW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利用 </a:t>
            </a:r>
            <a:r>
              <a:rPr lang="en-US" altLang="zh-TW" sz="2000" dirty="0"/>
              <a:t>HSV</a:t>
            </a:r>
            <a:r>
              <a:rPr lang="zh-TW" altLang="en-US" sz="2000" dirty="0"/>
              <a:t> 找出有問題區域 </a:t>
            </a:r>
            <a:r>
              <a:rPr lang="en-US" altLang="zh-TW" sz="2000" dirty="0"/>
              <a:t>(</a:t>
            </a:r>
            <a:r>
              <a:rPr lang="zh-TW" altLang="en-US" sz="2000" dirty="0"/>
              <a:t>得到 </a:t>
            </a:r>
            <a:r>
              <a:rPr lang="en-US" altLang="zh-TW" sz="2000" dirty="0" err="1"/>
              <a:t>mask_others</a:t>
            </a:r>
            <a:r>
              <a:rPr lang="en-US" altLang="zh-TW" sz="2000" dirty="0"/>
              <a:t>)</a:t>
            </a:r>
          </a:p>
          <a:p>
            <a:pPr marL="999000" lvl="1" indent="-457200"/>
            <a:r>
              <a:rPr lang="zh-TW" altLang="en-US" sz="2000" dirty="0"/>
              <a:t>有問題的區域通常介於 </a:t>
            </a:r>
            <a:r>
              <a:rPr lang="en-US" altLang="zh-TW" sz="2000" dirty="0"/>
              <a:t>(26, 43, 46) ~ (99, 255, 255) </a:t>
            </a:r>
            <a:r>
              <a:rPr lang="zh-TW" altLang="en-US" sz="2000" dirty="0"/>
              <a:t>之間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找 </a:t>
            </a:r>
            <a:r>
              <a:rPr lang="en-US" altLang="zh-TW" sz="2000" dirty="0" err="1"/>
              <a:t>mask_others</a:t>
            </a:r>
            <a:r>
              <a:rPr lang="en-US" altLang="zh-TW" sz="2000" dirty="0"/>
              <a:t> </a:t>
            </a:r>
            <a:r>
              <a:rPr lang="zh-TW" altLang="en-US" sz="2000" dirty="0"/>
              <a:t>輪廓，並計算有問題區域的面積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將鄰近輪廓連接在一起</a:t>
            </a:r>
            <a:r>
              <a:rPr lang="en-US" altLang="zh-TW" sz="2000" dirty="0"/>
              <a:t>(</a:t>
            </a:r>
            <a:r>
              <a:rPr lang="zh-TW" altLang="en-US" sz="2000" dirty="0"/>
              <a:t>輪廓間的最短距離</a:t>
            </a:r>
            <a:r>
              <a:rPr lang="en-US" altLang="zh-TW" sz="2000" dirty="0"/>
              <a:t>)</a:t>
            </a:r>
            <a:r>
              <a:rPr lang="zh-TW" altLang="en-US" sz="2000" dirty="0"/>
              <a:t>，以及連接後的面積</a:t>
            </a:r>
            <a:r>
              <a:rPr lang="en-US" altLang="zh-TW" sz="2000" dirty="0"/>
              <a:t>(</a:t>
            </a:r>
            <a:r>
              <a:rPr lang="zh-TW" altLang="en-US" sz="2000" dirty="0"/>
              <a:t>得到 </a:t>
            </a:r>
            <a:r>
              <a:rPr lang="en-US" altLang="zh-TW" sz="2000" dirty="0"/>
              <a:t>mask_connect)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999000" lvl="1" indent="-457200"/>
            <a:r>
              <a:rPr lang="zh-TW" altLang="en-US" sz="2000" dirty="0"/>
              <a:t>此步驟有點類似 </a:t>
            </a:r>
            <a:r>
              <a:rPr lang="en-US" altLang="zh-TW" sz="2000" dirty="0"/>
              <a:t>DBSCAN</a:t>
            </a:r>
            <a:r>
              <a:rPr lang="zh-TW" altLang="en-US" sz="2000" dirty="0"/>
              <a:t> 求法 </a:t>
            </a:r>
            <a:r>
              <a:rPr lang="en-US" altLang="zh-TW" sz="2000" dirty="0"/>
              <a:t>(DBSCAN</a:t>
            </a:r>
            <a:r>
              <a:rPr lang="zh-TW" altLang="en-US" sz="2000" dirty="0"/>
              <a:t> 會在 </a:t>
            </a:r>
            <a:r>
              <a:rPr lang="en-US" altLang="zh-TW" sz="2000" dirty="0"/>
              <a:t>A.1</a:t>
            </a:r>
            <a:r>
              <a:rPr lang="zh-TW" altLang="en-US" sz="2000" dirty="0"/>
              <a:t> 章節介紹</a:t>
            </a:r>
            <a:r>
              <a:rPr lang="en-US" altLang="zh-TW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找 </a:t>
            </a:r>
            <a:r>
              <a:rPr lang="en-US" altLang="zh-TW" sz="2000" dirty="0"/>
              <a:t>mask_connect </a:t>
            </a:r>
            <a:r>
              <a:rPr lang="zh-TW" altLang="en-US" sz="2000" dirty="0"/>
              <a:t>輪廓用最小矩形框圈出，以及判斷是否逆流和嚴重程度決定是否顯示在影像上。</a:t>
            </a:r>
            <a:endParaRPr lang="en-US" altLang="zh-TW" sz="2000" dirty="0"/>
          </a:p>
          <a:p>
            <a:pPr marL="999000" lvl="1" indent="-457200"/>
            <a:r>
              <a:rPr lang="zh-TW" altLang="en-US" sz="2000" dirty="0"/>
              <a:t>嚴重程度</a:t>
            </a:r>
            <a:r>
              <a:rPr lang="en-US" altLang="zh-TW" sz="2000" dirty="0"/>
              <a:t>:</a:t>
            </a:r>
            <a:r>
              <a:rPr lang="zh-TW" altLang="en-US" sz="2000" dirty="0"/>
              <a:t> 我的作法是採用藍色與紅色的比例決定嚴重程度和是否逆流。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實作方法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E8C5EA-56B7-D6C0-A254-CCA55FDA19B4}"/>
              </a:ext>
            </a:extLst>
          </p:cNvPr>
          <p:cNvSpPr txBox="1"/>
          <p:nvPr/>
        </p:nvSpPr>
        <p:spPr>
          <a:xfrm>
            <a:off x="838200" y="4768956"/>
            <a:ext cx="10360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文字說明不易理解，可以至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1100507_1110429/Color Doppler/integration_v1.py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把每個步驟用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cv2.imshow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觀看結果，程式裡有註解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但是和教學文件上的編號不同，以程式為主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8900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實作結果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7AC0BE-A475-44FE-B90D-FC01E6EECCB6}"/>
              </a:ext>
            </a:extLst>
          </p:cNvPr>
          <p:cNvSpPr txBox="1"/>
          <p:nvPr/>
        </p:nvSpPr>
        <p:spPr>
          <a:xfrm>
            <a:off x="746760" y="1234440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輸出資訊說明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6668B1-0623-49DB-A959-59C2C6DA1E6F}"/>
              </a:ext>
            </a:extLst>
          </p:cNvPr>
          <p:cNvSpPr txBox="1"/>
          <p:nvPr/>
        </p:nvSpPr>
        <p:spPr>
          <a:xfrm>
            <a:off x="231234" y="198103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從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Dicom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讀取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該病人基本資訊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F246935-A474-42D6-AA33-666ED3F5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692" y="1603772"/>
            <a:ext cx="6080314" cy="45376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B4CAD8B-8244-4D69-BF0B-0EE7EA657731}"/>
              </a:ext>
            </a:extLst>
          </p:cNvPr>
          <p:cNvSpPr/>
          <p:nvPr/>
        </p:nvSpPr>
        <p:spPr>
          <a:xfrm>
            <a:off x="3431097" y="1996581"/>
            <a:ext cx="1862356" cy="8305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EDC46F3C-83FE-4B3A-89D0-C635F78A676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1852191" y="2273418"/>
            <a:ext cx="1578906" cy="104934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EB56763-8B7A-4709-9A68-6F532504496A}"/>
              </a:ext>
            </a:extLst>
          </p:cNvPr>
          <p:cNvSpPr/>
          <p:nvPr/>
        </p:nvSpPr>
        <p:spPr>
          <a:xfrm>
            <a:off x="6535023" y="1895913"/>
            <a:ext cx="2027885" cy="12835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430513F7-04CA-4158-B442-F19AFB1077DE}"/>
              </a:ext>
            </a:extLst>
          </p:cNvPr>
          <p:cNvCxnSpPr>
            <a:cxnSpLocks/>
            <a:stCxn id="14" idx="0"/>
            <a:endCxn id="22" idx="1"/>
          </p:cNvCxnSpPr>
          <p:nvPr/>
        </p:nvCxnSpPr>
        <p:spPr>
          <a:xfrm rot="5400000" flipH="1" flipV="1">
            <a:off x="8251178" y="824617"/>
            <a:ext cx="369085" cy="17735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619E971-CFB7-4787-A14D-38073CAABFBE}"/>
              </a:ext>
            </a:extLst>
          </p:cNvPr>
          <p:cNvSpPr txBox="1"/>
          <p:nvPr/>
        </p:nvSpPr>
        <p:spPr>
          <a:xfrm>
            <a:off x="9322475" y="1234440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依顏色區分嚴重程度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並標記在時間條上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9B2FA4A-4E23-4A72-BC00-932E19C0EFDD}"/>
              </a:ext>
            </a:extLst>
          </p:cNvPr>
          <p:cNvSpPr txBox="1"/>
          <p:nvPr/>
        </p:nvSpPr>
        <p:spPr>
          <a:xfrm>
            <a:off x="6962137" y="2681020"/>
            <a:ext cx="1173658" cy="292141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當前時間位置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934D849-123B-473F-A13B-866CDA36E3CD}"/>
              </a:ext>
            </a:extLst>
          </p:cNvPr>
          <p:cNvCxnSpPr/>
          <p:nvPr/>
        </p:nvCxnSpPr>
        <p:spPr>
          <a:xfrm flipH="1">
            <a:off x="7548966" y="2565805"/>
            <a:ext cx="219161" cy="1339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5878979C-9008-4EC6-A041-B031CA2BBBBD}"/>
              </a:ext>
            </a:extLst>
          </p:cNvPr>
          <p:cNvSpPr/>
          <p:nvPr/>
        </p:nvSpPr>
        <p:spPr>
          <a:xfrm>
            <a:off x="2957622" y="5435125"/>
            <a:ext cx="2588599" cy="4785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5DE17CA-982B-4054-A878-EA504C34025D}"/>
              </a:ext>
            </a:extLst>
          </p:cNvPr>
          <p:cNvSpPr txBox="1"/>
          <p:nvPr/>
        </p:nvSpPr>
        <p:spPr>
          <a:xfrm>
            <a:off x="0" y="4857227"/>
            <a:ext cx="2768367" cy="839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Level: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顯示最嚴重的程度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Area: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當前有問題區域面積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Depth: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當前有問題區域深度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C629916-5C35-4380-960B-ACA89DDF3016}"/>
              </a:ext>
            </a:extLst>
          </p:cNvPr>
          <p:cNvSpPr/>
          <p:nvPr/>
        </p:nvSpPr>
        <p:spPr>
          <a:xfrm>
            <a:off x="5293453" y="3324314"/>
            <a:ext cx="1432087" cy="12835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369A8EC8-2150-45DB-A086-6142FF93C531}"/>
              </a:ext>
            </a:extLst>
          </p:cNvPr>
          <p:cNvCxnSpPr>
            <a:stCxn id="52" idx="3"/>
          </p:cNvCxnSpPr>
          <p:nvPr/>
        </p:nvCxnSpPr>
        <p:spPr>
          <a:xfrm flipV="1">
            <a:off x="6725540" y="3572238"/>
            <a:ext cx="2905570" cy="393834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B660D7E-CDE7-431A-8AF4-9D53E40E6EC2}"/>
              </a:ext>
            </a:extLst>
          </p:cNvPr>
          <p:cNvSpPr txBox="1"/>
          <p:nvPr/>
        </p:nvSpPr>
        <p:spPr>
          <a:xfrm>
            <a:off x="9631110" y="3378463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程式判別的有問題區域</a:t>
            </a: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EB4625CC-7475-4653-847C-89B26046D2C6}"/>
              </a:ext>
            </a:extLst>
          </p:cNvPr>
          <p:cNvCxnSpPr>
            <a:cxnSpLocks/>
            <a:stCxn id="40" idx="0"/>
            <a:endCxn id="44" idx="0"/>
          </p:cNvCxnSpPr>
          <p:nvPr/>
        </p:nvCxnSpPr>
        <p:spPr>
          <a:xfrm rot="16200000" flipV="1">
            <a:off x="2529104" y="3712307"/>
            <a:ext cx="577898" cy="2867738"/>
          </a:xfrm>
          <a:prstGeom prst="bentConnector3">
            <a:avLst>
              <a:gd name="adj1" fmla="val 13955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6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Doppler </a:t>
            </a:r>
            <a:r>
              <a:rPr lang="zh-TW" altLang="en-US" dirty="0"/>
              <a:t>實作結果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7AC0BE-A475-44FE-B90D-FC01E6EECCB6}"/>
              </a:ext>
            </a:extLst>
          </p:cNvPr>
          <p:cNvSpPr txBox="1"/>
          <p:nvPr/>
        </p:nvSpPr>
        <p:spPr>
          <a:xfrm>
            <a:off x="746760" y="1234440"/>
            <a:ext cx="2324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不同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case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的結果</a:t>
            </a:r>
          </a:p>
        </p:txBody>
      </p:sp>
      <p:pic>
        <p:nvPicPr>
          <p:cNvPr id="4" name="00261930_112724_0940">
            <a:hlinkClick r:id="" action="ppaction://media"/>
            <a:extLst>
              <a:ext uri="{FF2B5EF4-FFF2-40B4-BE49-F238E27FC236}">
                <a16:creationId xmlns:a16="http://schemas.microsoft.com/office/drawing/2014/main" id="{88309785-04E7-5309-E4D5-CFC8BD14EE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7043" y="1707420"/>
            <a:ext cx="3607077" cy="2705308"/>
          </a:xfrm>
          <a:prstGeom prst="rect">
            <a:avLst/>
          </a:prstGeom>
        </p:spPr>
      </p:pic>
      <p:pic>
        <p:nvPicPr>
          <p:cNvPr id="5" name="00261930_112731_0950">
            <a:hlinkClick r:id="" action="ppaction://media"/>
            <a:extLst>
              <a:ext uri="{FF2B5EF4-FFF2-40B4-BE49-F238E27FC236}">
                <a16:creationId xmlns:a16="http://schemas.microsoft.com/office/drawing/2014/main" id="{F0923A0E-16A9-7923-AD0E-2B0065DF2B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45751" y="1707420"/>
            <a:ext cx="3607077" cy="2705308"/>
          </a:xfrm>
          <a:prstGeom prst="rect">
            <a:avLst/>
          </a:prstGeom>
        </p:spPr>
      </p:pic>
      <p:pic>
        <p:nvPicPr>
          <p:cNvPr id="7" name="01626907_105510_0832">
            <a:hlinkClick r:id="" action="ppaction://media"/>
            <a:extLst>
              <a:ext uri="{FF2B5EF4-FFF2-40B4-BE49-F238E27FC236}">
                <a16:creationId xmlns:a16="http://schemas.microsoft.com/office/drawing/2014/main" id="{1F5247A9-A998-1F6B-EA72-37C980DBD7D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90398" y="1616880"/>
            <a:ext cx="3727798" cy="279584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948BA4B-E4FB-1F7E-AD28-1BF2554B0FE2}"/>
              </a:ext>
            </a:extLst>
          </p:cNvPr>
          <p:cNvSpPr txBox="1"/>
          <p:nvPr/>
        </p:nvSpPr>
        <p:spPr>
          <a:xfrm>
            <a:off x="8990251" y="4412728"/>
            <a:ext cx="185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少數的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normal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case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677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由於 </a:t>
            </a:r>
            <a:r>
              <a:rPr lang="en-US" altLang="zh-TW" sz="2000" dirty="0"/>
              <a:t>Color Doppler </a:t>
            </a:r>
            <a:r>
              <a:rPr lang="zh-TW" altLang="en-US" sz="2000" dirty="0"/>
              <a:t>有白色扇形邊框以及顏色，會影響到影像處理的過程</a:t>
            </a:r>
            <a:r>
              <a:rPr lang="en-US" altLang="zh-TW" sz="2000" dirty="0"/>
              <a:t>(</a:t>
            </a:r>
            <a:r>
              <a:rPr lang="zh-TW" altLang="en-US" sz="2000" dirty="0"/>
              <a:t>例如</a:t>
            </a:r>
            <a:r>
              <a:rPr lang="en-US" altLang="zh-TW" sz="2000" dirty="0"/>
              <a:t>:</a:t>
            </a:r>
            <a:r>
              <a:rPr lang="zh-TW" altLang="en-US" sz="2000" dirty="0"/>
              <a:t> 灰階，腔室明顯是黑色區域，但是在有 </a:t>
            </a:r>
            <a:r>
              <a:rPr lang="en-US" altLang="zh-TW" sz="2000" dirty="0"/>
              <a:t>Color Doppler </a:t>
            </a:r>
            <a:r>
              <a:rPr lang="zh-TW" altLang="en-US" sz="2000" dirty="0"/>
              <a:t>的情況灰階值會很高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Color Doppler </a:t>
            </a:r>
            <a:r>
              <a:rPr lang="zh-TW" altLang="en-US" sz="2000" dirty="0"/>
              <a:t>和還原影像做法相似，前者是將白色扇形內的影像做分析，後者只需要將白色扇形內的影像</a:t>
            </a:r>
            <a:r>
              <a:rPr lang="en-US" altLang="zh-TW" sz="2000" dirty="0"/>
              <a:t>(</a:t>
            </a:r>
            <a:r>
              <a:rPr lang="zh-TW" altLang="en-US" sz="2000" dirty="0"/>
              <a:t>含邊框</a:t>
            </a:r>
            <a:r>
              <a:rPr lang="en-US" altLang="zh-TW" sz="2000" dirty="0"/>
              <a:t>)</a:t>
            </a:r>
            <a:r>
              <a:rPr lang="zh-TW" altLang="en-US" sz="2000" dirty="0"/>
              <a:t> 消除顏色。</a:t>
            </a:r>
            <a:endParaRPr lang="en-US" altLang="zh-TW" sz="2000" dirty="0"/>
          </a:p>
          <a:p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使用中值濾波消除白色邊框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將有顏色的區域用低值取代</a:t>
            </a:r>
            <a:r>
              <a:rPr lang="en-US" altLang="zh-TW" sz="2000" dirty="0"/>
              <a:t>(</a:t>
            </a:r>
            <a:r>
              <a:rPr lang="zh-TW" altLang="en-US" sz="2000" dirty="0"/>
              <a:t>不可是 </a:t>
            </a:r>
            <a:r>
              <a:rPr lang="en-US" altLang="zh-TW" sz="2000" dirty="0"/>
              <a:t>0</a:t>
            </a:r>
            <a:r>
              <a:rPr lang="zh-TW" altLang="en-US" sz="2000" dirty="0"/>
              <a:t>，否則問題會在 </a:t>
            </a:r>
            <a:r>
              <a:rPr lang="en-US" altLang="zh-TW" sz="2000" dirty="0"/>
              <a:t>watershed </a:t>
            </a:r>
            <a:r>
              <a:rPr lang="zh-TW" altLang="en-US" sz="2000" dirty="0"/>
              <a:t>時出現，下個章節會提到</a:t>
            </a:r>
            <a:r>
              <a:rPr lang="en-US" altLang="zh-TW" sz="2000" dirty="0"/>
              <a:t>)</a:t>
            </a:r>
            <a:r>
              <a:rPr lang="zh-TW" altLang="en-US" sz="2000" dirty="0"/>
              <a:t>，我的做法是採用灰階值 * </a:t>
            </a:r>
            <a:r>
              <a:rPr lang="en-US" altLang="zh-TW" sz="2000" dirty="0"/>
              <a:t>0.14</a:t>
            </a:r>
            <a:r>
              <a:rPr lang="zh-TW" altLang="en-US" sz="2000" dirty="0"/>
              <a:t> 的方式取代 </a:t>
            </a:r>
            <a:r>
              <a:rPr lang="en-US" altLang="zh-TW" sz="2000" dirty="0"/>
              <a:t>(</a:t>
            </a:r>
            <a:r>
              <a:rPr lang="zh-TW" altLang="en-US" sz="2000" dirty="0"/>
              <a:t>由於腔室的灰階值分布幾乎會落在 </a:t>
            </a:r>
            <a:r>
              <a:rPr lang="en-US" altLang="zh-TW" sz="2000" dirty="0"/>
              <a:t>10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28</a:t>
            </a:r>
            <a:r>
              <a:rPr lang="zh-TW" altLang="en-US" sz="2000" dirty="0"/>
              <a:t> 之間，值太高上限問題，太低下限問題。沒有絕對要 </a:t>
            </a:r>
            <a:r>
              <a:rPr lang="en-US" altLang="zh-TW" sz="2000" dirty="0"/>
              <a:t>0.14</a:t>
            </a:r>
            <a:r>
              <a:rPr lang="zh-TW" altLang="en-US" sz="2000" dirty="0"/>
              <a:t> 只要不影響後續的實作即可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 無論是濾波還是二值化，都需要用遮罩取選出特定區域，否則會影響到其他地方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sz="2000" dirty="0"/>
              <a:t>     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還原影像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838200" y="5656150"/>
            <a:ext cx="817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“restore_avi_v2.py”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restore_avi_v2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restore_avi_v2.py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</a:p>
        </p:txBody>
      </p:sp>
    </p:spTree>
    <p:extLst>
      <p:ext uri="{BB962C8B-B14F-4D97-AF65-F5344CB8AC3E}">
        <p14:creationId xmlns:p14="http://schemas.microsoft.com/office/powerpoint/2010/main" val="1112866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173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Multi-Threshold </a:t>
            </a:r>
            <a:r>
              <a:rPr lang="zh-TW" altLang="en-US"/>
              <a:t>介紹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932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187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不同的 </a:t>
            </a:r>
            <a:r>
              <a:rPr lang="en-US" altLang="zh-TW" sz="2000" dirty="0"/>
              <a:t>View</a:t>
            </a:r>
            <a:r>
              <a:rPr lang="zh-TW" altLang="en-US" sz="2000" dirty="0"/>
              <a:t> 代表超音波探頭照射不同角度。目前我們主要分為 </a:t>
            </a:r>
            <a:r>
              <a:rPr lang="en-US" altLang="zh-TW" sz="2000" dirty="0"/>
              <a:t>apical</a:t>
            </a:r>
            <a:r>
              <a:rPr lang="zh-TW" altLang="en-US" sz="2000" dirty="0"/>
              <a:t>、</a:t>
            </a:r>
            <a:r>
              <a:rPr lang="en-US" altLang="zh-TW" sz="2000" dirty="0"/>
              <a:t>parasternal</a:t>
            </a:r>
            <a:r>
              <a:rPr lang="zh-TW" altLang="en-US" sz="2000" dirty="0"/>
              <a:t> 兩個角度。</a:t>
            </a:r>
            <a:endParaRPr lang="en-US" altLang="zh-TW" sz="2000" dirty="0"/>
          </a:p>
          <a:p>
            <a:r>
              <a:rPr lang="zh-TW" altLang="en-US" sz="2000" dirty="0"/>
              <a:t>我們的資料集在這兩個角度下，分別有底下表格內容的 </a:t>
            </a:r>
            <a:r>
              <a:rPr lang="en-US" altLang="zh-TW" sz="2000" dirty="0"/>
              <a:t>View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731C103D-AE68-FDB1-1930-7E0C9284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40973"/>
              </p:ext>
            </p:extLst>
          </p:nvPr>
        </p:nvGraphicFramePr>
        <p:xfrm>
          <a:off x="1028586" y="2495626"/>
          <a:ext cx="97742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141">
                  <a:extLst>
                    <a:ext uri="{9D8B030D-6E8A-4147-A177-3AD203B41FA5}">
                      <a16:colId xmlns:a16="http://schemas.microsoft.com/office/drawing/2014/main" val="2363572159"/>
                    </a:ext>
                  </a:extLst>
                </a:gridCol>
                <a:gridCol w="4887141">
                  <a:extLst>
                    <a:ext uri="{9D8B030D-6E8A-4147-A177-3AD203B41FA5}">
                      <a16:colId xmlns:a16="http://schemas.microsoft.com/office/drawing/2014/main" val="192273658"/>
                    </a:ext>
                  </a:extLst>
                </a:gridCol>
              </a:tblGrid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433895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Chamber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(aortic valve level)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073900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 4 Chamber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(papillary muscle level)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727483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 2 Chamber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(near apex)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406865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Apical Long Axis(Apical 3 Chamber)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short axis view (mitral valve level)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293290"/>
                  </a:ext>
                </a:extLst>
              </a:tr>
              <a:tr h="318589">
                <a:tc>
                  <a:txBody>
                    <a:bodyPr/>
                    <a:lstStyle/>
                    <a:p>
                      <a:pPr algn="ctr"/>
                      <a:endParaRPr lang="zh-TW" altLang="en-US" baseline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Parasternal Long Axis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600117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97D1A1A-3831-E99E-5831-925A1D777F6B}"/>
              </a:ext>
            </a:extLst>
          </p:cNvPr>
          <p:cNvSpPr txBox="1"/>
          <p:nvPr/>
        </p:nvSpPr>
        <p:spPr>
          <a:xfrm>
            <a:off x="1028586" y="4806911"/>
            <a:ext cx="4613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接下來的五頁會介紹不同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的圖片及心臟結構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78A512-2F21-EA72-D89F-E646F8E8EE81}"/>
              </a:ext>
            </a:extLst>
          </p:cNvPr>
          <p:cNvSpPr txBox="1"/>
          <p:nvPr/>
        </p:nvSpPr>
        <p:spPr>
          <a:xfrm>
            <a:off x="1028586" y="5262190"/>
            <a:ext cx="7691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一定要熟悉不同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的心臟結構，除了此章節後面不會再重複說明心臟結構的部分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640108-807C-B0C1-C611-2E1742FA698F}"/>
              </a:ext>
            </a:extLst>
          </p:cNvPr>
          <p:cNvSpPr/>
          <p:nvPr/>
        </p:nvSpPr>
        <p:spPr>
          <a:xfrm>
            <a:off x="5915278" y="3228722"/>
            <a:ext cx="4830945" cy="111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BD99B0-AD7F-661D-4F95-20E80DC4593B}"/>
              </a:ext>
            </a:extLst>
          </p:cNvPr>
          <p:cNvSpPr txBox="1"/>
          <p:nvPr/>
        </p:nvSpPr>
        <p:spPr>
          <a:xfrm>
            <a:off x="9920076" y="4921061"/>
            <a:ext cx="190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這三類非常難分在我們的資料集下也很有可能分錯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A73E7570-9AFF-EB19-8ED9-A918C7673065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10746223" y="3787073"/>
            <a:ext cx="124758" cy="113398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5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內容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221B54-8A9C-2526-13DD-553D743A0971}"/>
              </a:ext>
            </a:extLst>
          </p:cNvPr>
          <p:cNvSpPr txBox="1"/>
          <p:nvPr/>
        </p:nvSpPr>
        <p:spPr>
          <a:xfrm>
            <a:off x="235808" y="5654851"/>
            <a:ext cx="1209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心臟超音波影像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1100507_1110429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“VideoROI.py”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程式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N01-API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資料夾有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VideoROI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文件裡的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VideoROI.py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參考。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後來在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A4C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LV Muscle Semantic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裡有調整回傳值，但過程相同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114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403D8-272D-B202-C543-2FA8F8199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7" y="1603887"/>
            <a:ext cx="4873143" cy="34901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275151" y="5070673"/>
            <a:ext cx="29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Five Chamber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FE8074-979A-FA58-0484-FC09420B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222" y="1602253"/>
            <a:ext cx="4770453" cy="35169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8B082D2-FC87-07F2-1FAA-0E7A5521309E}"/>
              </a:ext>
            </a:extLst>
          </p:cNvPr>
          <p:cNvSpPr txBox="1"/>
          <p:nvPr/>
        </p:nvSpPr>
        <p:spPr>
          <a:xfrm>
            <a:off x="2125947" y="318882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AD86168-C5FE-194E-213C-46976F822A0F}"/>
              </a:ext>
            </a:extLst>
          </p:cNvPr>
          <p:cNvSpPr txBox="1"/>
          <p:nvPr/>
        </p:nvSpPr>
        <p:spPr>
          <a:xfrm>
            <a:off x="2034795" y="404242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E685EB-AC43-053C-48A4-420EC7DC2462}"/>
              </a:ext>
            </a:extLst>
          </p:cNvPr>
          <p:cNvSpPr txBox="1"/>
          <p:nvPr/>
        </p:nvSpPr>
        <p:spPr>
          <a:xfrm>
            <a:off x="2712127" y="419347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201A93-727C-A223-AB3A-2F8F16FF165D}"/>
              </a:ext>
            </a:extLst>
          </p:cNvPr>
          <p:cNvSpPr txBox="1"/>
          <p:nvPr/>
        </p:nvSpPr>
        <p:spPr>
          <a:xfrm>
            <a:off x="2914921" y="3234322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2EB962-0B4C-9C9C-3AFD-F79A3926A296}"/>
              </a:ext>
            </a:extLst>
          </p:cNvPr>
          <p:cNvSpPr txBox="1"/>
          <p:nvPr/>
        </p:nvSpPr>
        <p:spPr>
          <a:xfrm>
            <a:off x="2320545" y="3691150"/>
            <a:ext cx="83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Aorta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55888F-7022-B667-FF7E-5508E848CF76}"/>
              </a:ext>
            </a:extLst>
          </p:cNvPr>
          <p:cNvSpPr txBox="1"/>
          <p:nvPr/>
        </p:nvSpPr>
        <p:spPr>
          <a:xfrm>
            <a:off x="7659972" y="3244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4DA67CA-0C70-77FC-F0F9-20596F445052}"/>
              </a:ext>
            </a:extLst>
          </p:cNvPr>
          <p:cNvSpPr txBox="1"/>
          <p:nvPr/>
        </p:nvSpPr>
        <p:spPr>
          <a:xfrm>
            <a:off x="8123899" y="40668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27B928-D0C5-F49E-4C24-F323C4DBBB1F}"/>
              </a:ext>
            </a:extLst>
          </p:cNvPr>
          <p:cNvSpPr txBox="1"/>
          <p:nvPr/>
        </p:nvSpPr>
        <p:spPr>
          <a:xfrm>
            <a:off x="7549630" y="398739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D1A2EC-119E-B687-0309-942EB26823A9}"/>
              </a:ext>
            </a:extLst>
          </p:cNvPr>
          <p:cNvSpPr txBox="1"/>
          <p:nvPr/>
        </p:nvSpPr>
        <p:spPr>
          <a:xfrm>
            <a:off x="8349719" y="3244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6766327" y="5062766"/>
            <a:ext cx="295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Four Chamber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6521B83-0212-4A83-6C56-ED1CEF56B4E8}"/>
              </a:ext>
            </a:extLst>
          </p:cNvPr>
          <p:cNvSpPr txBox="1"/>
          <p:nvPr/>
        </p:nvSpPr>
        <p:spPr>
          <a:xfrm>
            <a:off x="2986358" y="372037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9062C7-EEC3-E4A0-3356-31795C5C907E}"/>
              </a:ext>
            </a:extLst>
          </p:cNvPr>
          <p:cNvSpPr txBox="1"/>
          <p:nvPr/>
        </p:nvSpPr>
        <p:spPr>
          <a:xfrm>
            <a:off x="2562010" y="3493514"/>
            <a:ext cx="45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7C3BF0C-7A10-1B1A-01FC-B39FA0FD7948}"/>
              </a:ext>
            </a:extLst>
          </p:cNvPr>
          <p:cNvSpPr txBox="1"/>
          <p:nvPr/>
        </p:nvSpPr>
        <p:spPr>
          <a:xfrm>
            <a:off x="8244295" y="361366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4D5A14D-A52B-B9F9-3EEB-276416EE989E}"/>
              </a:ext>
            </a:extLst>
          </p:cNvPr>
          <p:cNvSpPr txBox="1"/>
          <p:nvPr/>
        </p:nvSpPr>
        <p:spPr>
          <a:xfrm>
            <a:off x="7606792" y="360083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TV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681CAE1-605E-CE26-6E78-064C66FFA946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1C6C8B-8B67-A547-7CC1-8736B012716E}"/>
              </a:ext>
            </a:extLst>
          </p:cNvPr>
          <p:cNvSpPr txBox="1"/>
          <p:nvPr/>
        </p:nvSpPr>
        <p:spPr>
          <a:xfrm>
            <a:off x="2021840" y="356736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TV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BA2DA0-B1CA-69C9-3C1C-7C9DA19BBB7B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1181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498444" y="5095873"/>
            <a:ext cx="292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Two Chamber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6391105" y="5078300"/>
            <a:ext cx="383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Apical Long Axis (3-Chamber)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A3900B4-1548-C802-6764-731EF538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44" y="1607520"/>
            <a:ext cx="4770453" cy="353872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439FFF-35F2-89EA-EB9D-ABD431FCD208}"/>
              </a:ext>
            </a:extLst>
          </p:cNvPr>
          <p:cNvSpPr txBox="1"/>
          <p:nvPr/>
        </p:nvSpPr>
        <p:spPr>
          <a:xfrm>
            <a:off x="2749019" y="3244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F1AA5B-6BE2-8DF8-E312-E992CF936E2E}"/>
              </a:ext>
            </a:extLst>
          </p:cNvPr>
          <p:cNvSpPr txBox="1"/>
          <p:nvPr/>
        </p:nvSpPr>
        <p:spPr>
          <a:xfrm>
            <a:off x="2765957" y="40668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0BCB7D7-0436-A651-933E-75176061B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03" y="1594458"/>
            <a:ext cx="4770453" cy="355178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34FB3F8C-D471-9488-82DB-900852586FD6}"/>
              </a:ext>
            </a:extLst>
          </p:cNvPr>
          <p:cNvSpPr txBox="1"/>
          <p:nvPr/>
        </p:nvSpPr>
        <p:spPr>
          <a:xfrm>
            <a:off x="8308329" y="313864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E149FE8-24B9-C15F-6A31-716222CDE12A}"/>
              </a:ext>
            </a:extLst>
          </p:cNvPr>
          <p:cNvSpPr txBox="1"/>
          <p:nvPr/>
        </p:nvSpPr>
        <p:spPr>
          <a:xfrm>
            <a:off x="8604058" y="398491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EFC2CA-C7AE-DCB1-0B32-7066CD229C4F}"/>
              </a:ext>
            </a:extLst>
          </p:cNvPr>
          <p:cNvSpPr txBox="1"/>
          <p:nvPr/>
        </p:nvSpPr>
        <p:spPr>
          <a:xfrm>
            <a:off x="8885177" y="3646361"/>
            <a:ext cx="83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Aorta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E69113-4EA3-B853-28CF-524506314D48}"/>
              </a:ext>
            </a:extLst>
          </p:cNvPr>
          <p:cNvSpPr txBox="1"/>
          <p:nvPr/>
        </p:nvSpPr>
        <p:spPr>
          <a:xfrm>
            <a:off x="2729035" y="364636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1A99365-045F-C353-B23C-A74111850744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9041E24-617A-C488-F8D9-C9E043B6F4AA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C6C4FDD-7D12-231C-E094-BF644E29FF7E}"/>
              </a:ext>
            </a:extLst>
          </p:cNvPr>
          <p:cNvSpPr txBox="1"/>
          <p:nvPr/>
        </p:nvSpPr>
        <p:spPr>
          <a:xfrm>
            <a:off x="8240921" y="364636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0E4BABA-370F-21CD-E295-BE309C33A189}"/>
              </a:ext>
            </a:extLst>
          </p:cNvPr>
          <p:cNvSpPr txBox="1"/>
          <p:nvPr/>
        </p:nvSpPr>
        <p:spPr>
          <a:xfrm>
            <a:off x="8722421" y="3429000"/>
            <a:ext cx="45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017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563243" y="5082360"/>
            <a:ext cx="478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5.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(aortic valve level)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5779017" y="5076517"/>
            <a:ext cx="523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6.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(papillary muscle level)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3D17EF-FF55-F51F-7BAF-726F8555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9" y="1603091"/>
            <a:ext cx="4793246" cy="351612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948194-BCD6-53D7-524C-91A51C7EA903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C06645E-7D20-A03E-8049-84A77CB004E2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3952F4-18FA-DF7C-9E54-46AA8090B6C4}"/>
              </a:ext>
            </a:extLst>
          </p:cNvPr>
          <p:cNvSpPr txBox="1"/>
          <p:nvPr/>
        </p:nvSpPr>
        <p:spPr>
          <a:xfrm>
            <a:off x="1964601" y="342900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B388F4F-4CD4-666A-FEB3-9755EE81268D}"/>
              </a:ext>
            </a:extLst>
          </p:cNvPr>
          <p:cNvSpPr txBox="1"/>
          <p:nvPr/>
        </p:nvSpPr>
        <p:spPr>
          <a:xfrm>
            <a:off x="2606758" y="277277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42F144F-40DE-7166-8B98-31A72C400ECA}"/>
              </a:ext>
            </a:extLst>
          </p:cNvPr>
          <p:cNvSpPr txBox="1"/>
          <p:nvPr/>
        </p:nvSpPr>
        <p:spPr>
          <a:xfrm>
            <a:off x="2899981" y="398739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F34061-D45C-3094-D428-B24514698CA6}"/>
              </a:ext>
            </a:extLst>
          </p:cNvPr>
          <p:cNvSpPr txBox="1"/>
          <p:nvPr/>
        </p:nvSpPr>
        <p:spPr>
          <a:xfrm>
            <a:off x="3556999" y="314663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0E1EB13-ECE9-A0C5-EAD8-C2067003049E}"/>
              </a:ext>
            </a:extLst>
          </p:cNvPr>
          <p:cNvSpPr txBox="1"/>
          <p:nvPr/>
        </p:nvSpPr>
        <p:spPr>
          <a:xfrm>
            <a:off x="2259923" y="302538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TV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03549E-7308-D035-AC3E-9C655D0765BE}"/>
              </a:ext>
            </a:extLst>
          </p:cNvPr>
          <p:cNvSpPr txBox="1"/>
          <p:nvPr/>
        </p:nvSpPr>
        <p:spPr>
          <a:xfrm>
            <a:off x="2755240" y="339755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F9C9301-5D9F-8586-C79E-5E72390994DA}"/>
              </a:ext>
            </a:extLst>
          </p:cNvPr>
          <p:cNvSpPr txBox="1"/>
          <p:nvPr/>
        </p:nvSpPr>
        <p:spPr>
          <a:xfrm>
            <a:off x="3291327" y="2922954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</a:rPr>
              <a:t>PV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C57C8F0-F081-D292-1860-B0AB8073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93" y="1573969"/>
            <a:ext cx="4788556" cy="3493917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51D222B9-1CEC-8645-A5B1-975D088F96E8}"/>
              </a:ext>
            </a:extLst>
          </p:cNvPr>
          <p:cNvSpPr txBox="1"/>
          <p:nvPr/>
        </p:nvSpPr>
        <p:spPr>
          <a:xfrm>
            <a:off x="7782392" y="240344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B2F0F44-B4D7-7422-1E84-41714EE8793B}"/>
              </a:ext>
            </a:extLst>
          </p:cNvPr>
          <p:cNvSpPr txBox="1"/>
          <p:nvPr/>
        </p:nvSpPr>
        <p:spPr>
          <a:xfrm>
            <a:off x="8352798" y="305966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911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000252" y="5082360"/>
            <a:ext cx="408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(near apex)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13BA16-E5BF-8577-0302-9A8BD2D354C7}"/>
              </a:ext>
            </a:extLst>
          </p:cNvPr>
          <p:cNvSpPr txBox="1"/>
          <p:nvPr/>
        </p:nvSpPr>
        <p:spPr>
          <a:xfrm>
            <a:off x="6150523" y="5070673"/>
            <a:ext cx="481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8.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Short Axis View (mitral valve level)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EEE801D-F85A-3F20-8852-04B056D4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21" y="1623555"/>
            <a:ext cx="4770453" cy="349566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B4EA6F-AEF0-6BDA-A6FA-72C0BC917285}"/>
              </a:ext>
            </a:extLst>
          </p:cNvPr>
          <p:cNvSpPr txBox="1"/>
          <p:nvPr/>
        </p:nvSpPr>
        <p:spPr>
          <a:xfrm>
            <a:off x="2754697" y="335140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FC242F9F-3FBA-3ACD-C3A7-CD6385CC094F}"/>
              </a:ext>
            </a:extLst>
          </p:cNvPr>
          <p:cNvSpPr/>
          <p:nvPr/>
        </p:nvSpPr>
        <p:spPr>
          <a:xfrm>
            <a:off x="2616674" y="3010237"/>
            <a:ext cx="854809" cy="1197621"/>
          </a:xfrm>
          <a:custGeom>
            <a:avLst/>
            <a:gdLst>
              <a:gd name="connsiteX0" fmla="*/ 110342 w 854809"/>
              <a:gd name="connsiteY0" fmla="*/ 801112 h 1149069"/>
              <a:gd name="connsiteX1" fmla="*/ 13238 w 854809"/>
              <a:gd name="connsiteY1" fmla="*/ 679731 h 1149069"/>
              <a:gd name="connsiteX2" fmla="*/ 13238 w 854809"/>
              <a:gd name="connsiteY2" fmla="*/ 469338 h 1149069"/>
              <a:gd name="connsiteX3" fmla="*/ 29422 w 854809"/>
              <a:gd name="connsiteY3" fmla="*/ 412694 h 1149069"/>
              <a:gd name="connsiteX4" fmla="*/ 45606 w 854809"/>
              <a:gd name="connsiteY4" fmla="*/ 380326 h 1149069"/>
              <a:gd name="connsiteX5" fmla="*/ 77974 w 854809"/>
              <a:gd name="connsiteY5" fmla="*/ 331774 h 1149069"/>
              <a:gd name="connsiteX6" fmla="*/ 86066 w 854809"/>
              <a:gd name="connsiteY6" fmla="*/ 307498 h 1149069"/>
              <a:gd name="connsiteX7" fmla="*/ 158894 w 854809"/>
              <a:gd name="connsiteY7" fmla="*/ 202301 h 1149069"/>
              <a:gd name="connsiteX8" fmla="*/ 175078 w 854809"/>
              <a:gd name="connsiteY8" fmla="*/ 178025 h 1149069"/>
              <a:gd name="connsiteX9" fmla="*/ 183170 w 854809"/>
              <a:gd name="connsiteY9" fmla="*/ 153749 h 1149069"/>
              <a:gd name="connsiteX10" fmla="*/ 207446 w 854809"/>
              <a:gd name="connsiteY10" fmla="*/ 137565 h 1149069"/>
              <a:gd name="connsiteX11" fmla="*/ 247907 w 854809"/>
              <a:gd name="connsiteY11" fmla="*/ 89013 h 1149069"/>
              <a:gd name="connsiteX12" fmla="*/ 272183 w 854809"/>
              <a:gd name="connsiteY12" fmla="*/ 56645 h 1149069"/>
              <a:gd name="connsiteX13" fmla="*/ 296459 w 854809"/>
              <a:gd name="connsiteY13" fmla="*/ 48553 h 1149069"/>
              <a:gd name="connsiteX14" fmla="*/ 361195 w 854809"/>
              <a:gd name="connsiteY14" fmla="*/ 16184 h 1149069"/>
              <a:gd name="connsiteX15" fmla="*/ 442115 w 854809"/>
              <a:gd name="connsiteY15" fmla="*/ 0 h 1149069"/>
              <a:gd name="connsiteX16" fmla="*/ 587772 w 854809"/>
              <a:gd name="connsiteY16" fmla="*/ 8092 h 1149069"/>
              <a:gd name="connsiteX17" fmla="*/ 620140 w 854809"/>
              <a:gd name="connsiteY17" fmla="*/ 40461 h 1149069"/>
              <a:gd name="connsiteX18" fmla="*/ 668692 w 854809"/>
              <a:gd name="connsiteY18" fmla="*/ 64737 h 1149069"/>
              <a:gd name="connsiteX19" fmla="*/ 733429 w 854809"/>
              <a:gd name="connsiteY19" fmla="*/ 129473 h 1149069"/>
              <a:gd name="connsiteX20" fmla="*/ 765797 w 854809"/>
              <a:gd name="connsiteY20" fmla="*/ 178025 h 1149069"/>
              <a:gd name="connsiteX21" fmla="*/ 781981 w 854809"/>
              <a:gd name="connsiteY21" fmla="*/ 202301 h 1149069"/>
              <a:gd name="connsiteX22" fmla="*/ 806257 w 854809"/>
              <a:gd name="connsiteY22" fmla="*/ 258946 h 1149069"/>
              <a:gd name="connsiteX23" fmla="*/ 814349 w 854809"/>
              <a:gd name="connsiteY23" fmla="*/ 283222 h 1149069"/>
              <a:gd name="connsiteX24" fmla="*/ 830533 w 854809"/>
              <a:gd name="connsiteY24" fmla="*/ 347958 h 1149069"/>
              <a:gd name="connsiteX25" fmla="*/ 838625 w 854809"/>
              <a:gd name="connsiteY25" fmla="*/ 380326 h 1149069"/>
              <a:gd name="connsiteX26" fmla="*/ 846717 w 854809"/>
              <a:gd name="connsiteY26" fmla="*/ 412694 h 1149069"/>
              <a:gd name="connsiteX27" fmla="*/ 854809 w 854809"/>
              <a:gd name="connsiteY27" fmla="*/ 574535 h 1149069"/>
              <a:gd name="connsiteX28" fmla="*/ 846717 w 854809"/>
              <a:gd name="connsiteY28" fmla="*/ 784928 h 1149069"/>
              <a:gd name="connsiteX29" fmla="*/ 838625 w 854809"/>
              <a:gd name="connsiteY29" fmla="*/ 817296 h 1149069"/>
              <a:gd name="connsiteX30" fmla="*/ 822441 w 854809"/>
              <a:gd name="connsiteY30" fmla="*/ 849664 h 1149069"/>
              <a:gd name="connsiteX31" fmla="*/ 790073 w 854809"/>
              <a:gd name="connsiteY31" fmla="*/ 906308 h 1149069"/>
              <a:gd name="connsiteX32" fmla="*/ 773889 w 854809"/>
              <a:gd name="connsiteY32" fmla="*/ 930584 h 1149069"/>
              <a:gd name="connsiteX33" fmla="*/ 749613 w 854809"/>
              <a:gd name="connsiteY33" fmla="*/ 946769 h 1149069"/>
              <a:gd name="connsiteX34" fmla="*/ 717245 w 854809"/>
              <a:gd name="connsiteY34" fmla="*/ 995321 h 1149069"/>
              <a:gd name="connsiteX35" fmla="*/ 701061 w 854809"/>
              <a:gd name="connsiteY35" fmla="*/ 1019597 h 1149069"/>
              <a:gd name="connsiteX36" fmla="*/ 652508 w 854809"/>
              <a:gd name="connsiteY36" fmla="*/ 1051965 h 1149069"/>
              <a:gd name="connsiteX37" fmla="*/ 612048 w 854809"/>
              <a:gd name="connsiteY37" fmla="*/ 1084333 h 1149069"/>
              <a:gd name="connsiteX38" fmla="*/ 587772 w 854809"/>
              <a:gd name="connsiteY38" fmla="*/ 1100517 h 1149069"/>
              <a:gd name="connsiteX39" fmla="*/ 506852 w 854809"/>
              <a:gd name="connsiteY39" fmla="*/ 1124793 h 1149069"/>
              <a:gd name="connsiteX40" fmla="*/ 466391 w 854809"/>
              <a:gd name="connsiteY40" fmla="*/ 1132885 h 1149069"/>
              <a:gd name="connsiteX41" fmla="*/ 442115 w 854809"/>
              <a:gd name="connsiteY41" fmla="*/ 1140977 h 1149069"/>
              <a:gd name="connsiteX42" fmla="*/ 401655 w 854809"/>
              <a:gd name="connsiteY42" fmla="*/ 1149069 h 1149069"/>
              <a:gd name="connsiteX43" fmla="*/ 296459 w 854809"/>
              <a:gd name="connsiteY43" fmla="*/ 1132885 h 1149069"/>
              <a:gd name="connsiteX44" fmla="*/ 223630 w 854809"/>
              <a:gd name="connsiteY44" fmla="*/ 1092425 h 1149069"/>
              <a:gd name="connsiteX45" fmla="*/ 191262 w 854809"/>
              <a:gd name="connsiteY45" fmla="*/ 1060057 h 1149069"/>
              <a:gd name="connsiteX46" fmla="*/ 158894 w 854809"/>
              <a:gd name="connsiteY46" fmla="*/ 1043873 h 1149069"/>
              <a:gd name="connsiteX47" fmla="*/ 69882 w 854809"/>
              <a:gd name="connsiteY47" fmla="*/ 906308 h 1149069"/>
              <a:gd name="connsiteX48" fmla="*/ 61790 w 854809"/>
              <a:gd name="connsiteY48" fmla="*/ 882032 h 1149069"/>
              <a:gd name="connsiteX49" fmla="*/ 37514 w 854809"/>
              <a:gd name="connsiteY49" fmla="*/ 825388 h 1149069"/>
              <a:gd name="connsiteX50" fmla="*/ 29422 w 854809"/>
              <a:gd name="connsiteY50" fmla="*/ 687823 h 11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854809" h="1149069">
                <a:moveTo>
                  <a:pt x="110342" y="801112"/>
                </a:moveTo>
                <a:cubicBezTo>
                  <a:pt x="28974" y="701661"/>
                  <a:pt x="60516" y="742768"/>
                  <a:pt x="13238" y="679731"/>
                </a:cubicBezTo>
                <a:cubicBezTo>
                  <a:pt x="-8412" y="593142"/>
                  <a:pt x="89" y="640270"/>
                  <a:pt x="13238" y="469338"/>
                </a:cubicBezTo>
                <a:cubicBezTo>
                  <a:pt x="13880" y="460997"/>
                  <a:pt x="25114" y="422746"/>
                  <a:pt x="29422" y="412694"/>
                </a:cubicBezTo>
                <a:cubicBezTo>
                  <a:pt x="34174" y="401606"/>
                  <a:pt x="39400" y="390670"/>
                  <a:pt x="45606" y="380326"/>
                </a:cubicBezTo>
                <a:cubicBezTo>
                  <a:pt x="55613" y="363647"/>
                  <a:pt x="71823" y="350227"/>
                  <a:pt x="77974" y="331774"/>
                </a:cubicBezTo>
                <a:cubicBezTo>
                  <a:pt x="80671" y="323682"/>
                  <a:pt x="81982" y="314986"/>
                  <a:pt x="86066" y="307498"/>
                </a:cubicBezTo>
                <a:cubicBezTo>
                  <a:pt x="124379" y="237256"/>
                  <a:pt x="118299" y="256427"/>
                  <a:pt x="158894" y="202301"/>
                </a:cubicBezTo>
                <a:cubicBezTo>
                  <a:pt x="164729" y="194521"/>
                  <a:pt x="170729" y="186724"/>
                  <a:pt x="175078" y="178025"/>
                </a:cubicBezTo>
                <a:cubicBezTo>
                  <a:pt x="178893" y="170396"/>
                  <a:pt x="177842" y="160410"/>
                  <a:pt x="183170" y="153749"/>
                </a:cubicBezTo>
                <a:cubicBezTo>
                  <a:pt x="189245" y="146155"/>
                  <a:pt x="199354" y="142960"/>
                  <a:pt x="207446" y="137565"/>
                </a:cubicBezTo>
                <a:cubicBezTo>
                  <a:pt x="243216" y="83910"/>
                  <a:pt x="201175" y="143532"/>
                  <a:pt x="247907" y="89013"/>
                </a:cubicBezTo>
                <a:cubicBezTo>
                  <a:pt x="256684" y="78773"/>
                  <a:pt x="261822" y="65279"/>
                  <a:pt x="272183" y="56645"/>
                </a:cubicBezTo>
                <a:cubicBezTo>
                  <a:pt x="278736" y="51184"/>
                  <a:pt x="288694" y="52083"/>
                  <a:pt x="296459" y="48553"/>
                </a:cubicBezTo>
                <a:cubicBezTo>
                  <a:pt x="318422" y="38569"/>
                  <a:pt x="337538" y="20915"/>
                  <a:pt x="361195" y="16184"/>
                </a:cubicBezTo>
                <a:lnTo>
                  <a:pt x="442115" y="0"/>
                </a:lnTo>
                <a:cubicBezTo>
                  <a:pt x="490667" y="2697"/>
                  <a:pt x="540354" y="-2685"/>
                  <a:pt x="587772" y="8092"/>
                </a:cubicBezTo>
                <a:cubicBezTo>
                  <a:pt x="602651" y="11474"/>
                  <a:pt x="608555" y="30531"/>
                  <a:pt x="620140" y="40461"/>
                </a:cubicBezTo>
                <a:cubicBezTo>
                  <a:pt x="640104" y="57573"/>
                  <a:pt x="645196" y="56905"/>
                  <a:pt x="668692" y="64737"/>
                </a:cubicBezTo>
                <a:cubicBezTo>
                  <a:pt x="690271" y="86316"/>
                  <a:pt x="716501" y="104081"/>
                  <a:pt x="733429" y="129473"/>
                </a:cubicBezTo>
                <a:lnTo>
                  <a:pt x="765797" y="178025"/>
                </a:lnTo>
                <a:lnTo>
                  <a:pt x="781981" y="202301"/>
                </a:lnTo>
                <a:cubicBezTo>
                  <a:pt x="798822" y="269664"/>
                  <a:pt x="778316" y="203063"/>
                  <a:pt x="806257" y="258946"/>
                </a:cubicBezTo>
                <a:cubicBezTo>
                  <a:pt x="810072" y="266575"/>
                  <a:pt x="812105" y="274993"/>
                  <a:pt x="814349" y="283222"/>
                </a:cubicBezTo>
                <a:cubicBezTo>
                  <a:pt x="820201" y="304681"/>
                  <a:pt x="825138" y="326379"/>
                  <a:pt x="830533" y="347958"/>
                </a:cubicBezTo>
                <a:lnTo>
                  <a:pt x="838625" y="380326"/>
                </a:lnTo>
                <a:lnTo>
                  <a:pt x="846717" y="412694"/>
                </a:lnTo>
                <a:cubicBezTo>
                  <a:pt x="849414" y="466641"/>
                  <a:pt x="854809" y="520521"/>
                  <a:pt x="854809" y="574535"/>
                </a:cubicBezTo>
                <a:cubicBezTo>
                  <a:pt x="854809" y="644718"/>
                  <a:pt x="851385" y="714901"/>
                  <a:pt x="846717" y="784928"/>
                </a:cubicBezTo>
                <a:cubicBezTo>
                  <a:pt x="845977" y="796025"/>
                  <a:pt x="842530" y="806883"/>
                  <a:pt x="838625" y="817296"/>
                </a:cubicBezTo>
                <a:cubicBezTo>
                  <a:pt x="834389" y="828591"/>
                  <a:pt x="828217" y="839074"/>
                  <a:pt x="822441" y="849664"/>
                </a:cubicBezTo>
                <a:cubicBezTo>
                  <a:pt x="812028" y="868755"/>
                  <a:pt x="801262" y="887660"/>
                  <a:pt x="790073" y="906308"/>
                </a:cubicBezTo>
                <a:cubicBezTo>
                  <a:pt x="785069" y="914647"/>
                  <a:pt x="780766" y="923707"/>
                  <a:pt x="773889" y="930584"/>
                </a:cubicBezTo>
                <a:cubicBezTo>
                  <a:pt x="767012" y="937461"/>
                  <a:pt x="757705" y="941374"/>
                  <a:pt x="749613" y="946769"/>
                </a:cubicBezTo>
                <a:cubicBezTo>
                  <a:pt x="735392" y="989431"/>
                  <a:pt x="750920" y="954911"/>
                  <a:pt x="717245" y="995321"/>
                </a:cubicBezTo>
                <a:cubicBezTo>
                  <a:pt x="711019" y="1002792"/>
                  <a:pt x="708380" y="1013193"/>
                  <a:pt x="701061" y="1019597"/>
                </a:cubicBezTo>
                <a:cubicBezTo>
                  <a:pt x="686423" y="1032405"/>
                  <a:pt x="652508" y="1051965"/>
                  <a:pt x="652508" y="1051965"/>
                </a:cubicBezTo>
                <a:cubicBezTo>
                  <a:pt x="625226" y="1092888"/>
                  <a:pt x="651134" y="1064790"/>
                  <a:pt x="612048" y="1084333"/>
                </a:cubicBezTo>
                <a:cubicBezTo>
                  <a:pt x="603349" y="1088682"/>
                  <a:pt x="596659" y="1096567"/>
                  <a:pt x="587772" y="1100517"/>
                </a:cubicBezTo>
                <a:cubicBezTo>
                  <a:pt x="567601" y="1109482"/>
                  <a:pt x="530390" y="1119562"/>
                  <a:pt x="506852" y="1124793"/>
                </a:cubicBezTo>
                <a:cubicBezTo>
                  <a:pt x="493425" y="1127777"/>
                  <a:pt x="479734" y="1129549"/>
                  <a:pt x="466391" y="1132885"/>
                </a:cubicBezTo>
                <a:cubicBezTo>
                  <a:pt x="458116" y="1134954"/>
                  <a:pt x="450390" y="1138908"/>
                  <a:pt x="442115" y="1140977"/>
                </a:cubicBezTo>
                <a:cubicBezTo>
                  <a:pt x="428772" y="1144313"/>
                  <a:pt x="415142" y="1146372"/>
                  <a:pt x="401655" y="1149069"/>
                </a:cubicBezTo>
                <a:cubicBezTo>
                  <a:pt x="389750" y="1147878"/>
                  <a:pt x="322065" y="1147111"/>
                  <a:pt x="296459" y="1132885"/>
                </a:cubicBezTo>
                <a:cubicBezTo>
                  <a:pt x="212987" y="1086511"/>
                  <a:pt x="278561" y="1110735"/>
                  <a:pt x="223630" y="1092425"/>
                </a:cubicBezTo>
                <a:cubicBezTo>
                  <a:pt x="212841" y="1081636"/>
                  <a:pt x="203469" y="1069212"/>
                  <a:pt x="191262" y="1060057"/>
                </a:cubicBezTo>
                <a:cubicBezTo>
                  <a:pt x="181612" y="1052819"/>
                  <a:pt x="167424" y="1052403"/>
                  <a:pt x="158894" y="1043873"/>
                </a:cubicBezTo>
                <a:cubicBezTo>
                  <a:pt x="127042" y="1012021"/>
                  <a:pt x="84936" y="951469"/>
                  <a:pt x="69882" y="906308"/>
                </a:cubicBezTo>
                <a:cubicBezTo>
                  <a:pt x="67185" y="898216"/>
                  <a:pt x="65150" y="889872"/>
                  <a:pt x="61790" y="882032"/>
                </a:cubicBezTo>
                <a:cubicBezTo>
                  <a:pt x="31792" y="812037"/>
                  <a:pt x="56491" y="882320"/>
                  <a:pt x="37514" y="825388"/>
                </a:cubicBezTo>
                <a:cubicBezTo>
                  <a:pt x="25607" y="742041"/>
                  <a:pt x="29422" y="787817"/>
                  <a:pt x="29422" y="6878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31203B-EAC0-C34B-0B00-1C7399D111DC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B568BE-5DCC-BA8D-0D60-A477402D2FBA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54FDB8A3-DDA4-6F28-0553-1E51F365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3555"/>
            <a:ext cx="4770453" cy="350957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5C3F031-89B2-9AC4-9BFE-27ECCB41B3C8}"/>
              </a:ext>
            </a:extLst>
          </p:cNvPr>
          <p:cNvSpPr txBox="1"/>
          <p:nvPr/>
        </p:nvSpPr>
        <p:spPr>
          <a:xfrm>
            <a:off x="8557624" y="3429000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EF51C89-7413-6803-0B27-DA5A706FA2BA}"/>
              </a:ext>
            </a:extLst>
          </p:cNvPr>
          <p:cNvSpPr txBox="1"/>
          <p:nvPr/>
        </p:nvSpPr>
        <p:spPr>
          <a:xfrm>
            <a:off x="7986124" y="252123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1E35BC3-3D2A-0576-42E9-6414DA531A04}"/>
              </a:ext>
            </a:extLst>
          </p:cNvPr>
          <p:cNvSpPr txBox="1"/>
          <p:nvPr/>
        </p:nvSpPr>
        <p:spPr>
          <a:xfrm>
            <a:off x="8501009" y="317279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426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以下皆為不同 </a:t>
            </a:r>
            <a:r>
              <a:rPr lang="en-US" altLang="zh-TW" sz="2000" dirty="0"/>
              <a:t>View </a:t>
            </a:r>
            <a:r>
              <a:rPr lang="zh-TW" altLang="en-US" sz="2000" dirty="0"/>
              <a:t>的圖片</a:t>
            </a:r>
            <a:r>
              <a:rPr lang="en-US" altLang="zh-TW" sz="2000" dirty="0"/>
              <a:t>(</a:t>
            </a:r>
            <a:r>
              <a:rPr lang="zh-TW" altLang="en-US" sz="2000" dirty="0"/>
              <a:t>編號代表類別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心臟超音波影像的 </a:t>
            </a:r>
            <a:r>
              <a:rPr lang="en-US" altLang="zh-TW" dirty="0"/>
              <a:t>9</a:t>
            </a:r>
            <a:r>
              <a:rPr lang="zh-TW" altLang="en-US" dirty="0"/>
              <a:t> 種 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4241F6-28ED-9D7B-0630-1E83A008B435}"/>
              </a:ext>
            </a:extLst>
          </p:cNvPr>
          <p:cNvSpPr txBox="1"/>
          <p:nvPr/>
        </p:nvSpPr>
        <p:spPr>
          <a:xfrm>
            <a:off x="1275151" y="5070673"/>
            <a:ext cx="300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9.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Parasternal Long Axis View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3F3A58A-9C8A-C589-A554-87D0135C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37" y="1653448"/>
            <a:ext cx="4679176" cy="345715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C62583D-6D50-169A-153B-90E4314121AF}"/>
              </a:ext>
            </a:extLst>
          </p:cNvPr>
          <p:cNvSpPr txBox="1"/>
          <p:nvPr/>
        </p:nvSpPr>
        <p:spPr>
          <a:xfrm>
            <a:off x="2878422" y="252207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3269D04-629D-2F2F-22CA-4FD25ADCCFB9}"/>
              </a:ext>
            </a:extLst>
          </p:cNvPr>
          <p:cNvSpPr txBox="1"/>
          <p:nvPr/>
        </p:nvSpPr>
        <p:spPr>
          <a:xfrm>
            <a:off x="2493017" y="327125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3D24249-F304-649E-EAB0-518B9253A91D}"/>
              </a:ext>
            </a:extLst>
          </p:cNvPr>
          <p:cNvSpPr txBox="1"/>
          <p:nvPr/>
        </p:nvSpPr>
        <p:spPr>
          <a:xfrm>
            <a:off x="3441891" y="3237551"/>
            <a:ext cx="83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Aorta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4E346DA-ADA8-9771-16A9-D9C0816741DF}"/>
              </a:ext>
            </a:extLst>
          </p:cNvPr>
          <p:cNvSpPr txBox="1"/>
          <p:nvPr/>
        </p:nvSpPr>
        <p:spPr>
          <a:xfrm>
            <a:off x="3186357" y="368797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9CD5D1-FAA5-D6C6-0A68-02B57951B41A}"/>
              </a:ext>
            </a:extLst>
          </p:cNvPr>
          <p:cNvSpPr txBox="1"/>
          <p:nvPr/>
        </p:nvSpPr>
        <p:spPr>
          <a:xfrm>
            <a:off x="3343826" y="5440005"/>
            <a:ext cx="375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AV: Aortic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主動脈瓣膜，位於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Aortic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Mitral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Tricuspid Valve(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三尖瓣，位於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RV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RA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之間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PV: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Pulmonary Valve 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肺動脈瓣膜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AE576F-2B5A-A128-365B-3BE79D449B7D}"/>
              </a:ext>
            </a:extLst>
          </p:cNvPr>
          <p:cNvSpPr txBox="1"/>
          <p:nvPr/>
        </p:nvSpPr>
        <p:spPr>
          <a:xfrm>
            <a:off x="2729035" y="364636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6BC5B2C-4CFB-482C-A0C2-EE2EEEBCC94E}"/>
              </a:ext>
            </a:extLst>
          </p:cNvPr>
          <p:cNvSpPr txBox="1"/>
          <p:nvPr/>
        </p:nvSpPr>
        <p:spPr>
          <a:xfrm>
            <a:off x="3064517" y="3206175"/>
            <a:ext cx="453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AV</a:t>
            </a:r>
            <a:endParaRPr lang="zh-TW" altLang="en-US" sz="1600" dirty="0">
              <a:solidFill>
                <a:srgbClr val="00B0F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249B7D1-E7B6-97E5-9F6F-6BA41EC553CE}"/>
              </a:ext>
            </a:extLst>
          </p:cNvPr>
          <p:cNvSpPr txBox="1"/>
          <p:nvPr/>
        </p:nvSpPr>
        <p:spPr>
          <a:xfrm>
            <a:off x="737000" y="5366607"/>
            <a:ext cx="2439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RV: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右心房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LV: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左心室，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LA: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左心房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Aorta: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主動脈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PA: Pulmonary Artery(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肺動脈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5E6F2F-0C7E-8C11-9EA7-55F806142F49}"/>
              </a:ext>
            </a:extLst>
          </p:cNvPr>
          <p:cNvSpPr txBox="1"/>
          <p:nvPr/>
        </p:nvSpPr>
        <p:spPr>
          <a:xfrm>
            <a:off x="9015616" y="5202952"/>
            <a:ext cx="2038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在分類時，只要非上述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9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類或者影像中大範圍有是其他資訊的全部都歸類在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Others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FAD288-A71F-2634-8233-CC88870F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79" y="1764163"/>
            <a:ext cx="4817141" cy="332967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235BBFC-8EE6-BD2D-8C2E-C29FC83F1EE1}"/>
              </a:ext>
            </a:extLst>
          </p:cNvPr>
          <p:cNvSpPr txBox="1"/>
          <p:nvPr/>
        </p:nvSpPr>
        <p:spPr>
          <a:xfrm>
            <a:off x="7806539" y="510502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Others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261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E4E023D-3F40-4B3A-AEA0-AF9EA4E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 err="1"/>
              <a:t>Dicom</a:t>
            </a:r>
            <a:r>
              <a:rPr lang="zh-TW" altLang="en-US" sz="2000" dirty="0"/>
              <a:t> 為醫學影像的檔案格式</a:t>
            </a:r>
            <a:r>
              <a:rPr lang="en-US" altLang="zh-TW" sz="2000" dirty="0"/>
              <a:t>(</a:t>
            </a:r>
            <a:r>
              <a:rPr lang="zh-TW" altLang="en-US" sz="2000" dirty="0"/>
              <a:t>副檔名為 </a:t>
            </a:r>
            <a:r>
              <a:rPr lang="en-US" altLang="zh-TW" sz="2000" dirty="0"/>
              <a:t>.</a:t>
            </a:r>
            <a:r>
              <a:rPr lang="en-US" altLang="zh-TW" sz="2000" dirty="0" err="1"/>
              <a:t>dcm</a:t>
            </a:r>
            <a:r>
              <a:rPr lang="en-US" altLang="zh-TW" sz="2000" dirty="0"/>
              <a:t>)</a:t>
            </a:r>
            <a:r>
              <a:rPr lang="zh-TW" altLang="en-US" sz="2000" dirty="0"/>
              <a:t>，裡面的資訊包含姓名、性別、生日、診斷日期、</a:t>
            </a:r>
            <a:r>
              <a:rPr lang="en-US" altLang="zh-TW" sz="2000" dirty="0"/>
              <a:t>FPS </a:t>
            </a:r>
            <a:r>
              <a:rPr lang="zh-TW" altLang="en-US" sz="2000" dirty="0"/>
              <a:t>等等。我們可以透過讀取內部資訊找出需要的資料。</a:t>
            </a: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5064C52-DA7E-4B79-92ED-DAF7CB9A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醫學影像檔案格式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Dicom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444A23-9DA1-FE7F-90E8-FFC7B68B98A7}"/>
              </a:ext>
            </a:extLst>
          </p:cNvPr>
          <p:cNvSpPr txBox="1"/>
          <p:nvPr/>
        </p:nvSpPr>
        <p:spPr>
          <a:xfrm>
            <a:off x="838200" y="5753100"/>
            <a:ext cx="539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參考資料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https://dicom.innolitics.com/ciods/us-image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DA1974-E064-FC4D-04C7-8D2402E5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3" y="1920513"/>
            <a:ext cx="7990062" cy="321987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39F69A5-F2D6-DA8F-C624-1C5F0756C262}"/>
              </a:ext>
            </a:extLst>
          </p:cNvPr>
          <p:cNvSpPr txBox="1"/>
          <p:nvPr/>
        </p:nvSpPr>
        <p:spPr>
          <a:xfrm>
            <a:off x="3937603" y="513600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資訊內容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320F7B-7806-87DB-FADB-357071B8778B}"/>
              </a:ext>
            </a:extLst>
          </p:cNvPr>
          <p:cNvSpPr txBox="1"/>
          <p:nvPr/>
        </p:nvSpPr>
        <p:spPr>
          <a:xfrm>
            <a:off x="1197639" y="5414546"/>
            <a:ext cx="7595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上面資訊是有轉成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JSON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檔案後的結果，後面會說明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如何讀取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Dicom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資訊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014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59520</TotalTime>
  <Words>3216</Words>
  <Application>Microsoft Office PowerPoint</Application>
  <PresentationFormat>寬螢幕</PresentationFormat>
  <Paragraphs>316</Paragraphs>
  <Slides>30</Slides>
  <Notes>4</Notes>
  <HiddenSlides>0</HiddenSlides>
  <MMClips>11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標楷體</vt:lpstr>
      <vt:lpstr>Arial</vt:lpstr>
      <vt:lpstr>Calibri</vt:lpstr>
      <vt:lpstr>Times New Roman</vt:lpstr>
      <vt:lpstr>Wingdings</vt:lpstr>
      <vt:lpstr>Office 佈景主題</vt:lpstr>
      <vt:lpstr> 心臟超音波影像 教學文件</vt:lpstr>
      <vt:lpstr>PowerPoint 簡報</vt:lpstr>
      <vt:lpstr>心臟超音波影像的 9 種 View</vt:lpstr>
      <vt:lpstr>心臟超音波影像的 9 種 View</vt:lpstr>
      <vt:lpstr>心臟超音波影像的 9 種 View</vt:lpstr>
      <vt:lpstr>心臟超音波影像的 9 種 View</vt:lpstr>
      <vt:lpstr>心臟超音波影像的 9 種 View</vt:lpstr>
      <vt:lpstr>心臟超音波影像的 9 種 View</vt:lpstr>
      <vt:lpstr>醫學影像檔案格式: Dicom</vt:lpstr>
      <vt:lpstr>Python 讀取 Dicom 檔案資訊</vt:lpstr>
      <vt:lpstr>醫學影像轉成 avi 或 png 檔案</vt:lpstr>
      <vt:lpstr>感興趣區域(Region of Interest)</vt:lpstr>
      <vt:lpstr>ROI 抓取方式 </vt:lpstr>
      <vt:lpstr>ROI 抓取方式 </vt:lpstr>
      <vt:lpstr>Doppler Effect 介紹</vt:lpstr>
      <vt:lpstr>Color Doppler 介紹</vt:lpstr>
      <vt:lpstr>Color Doppler 介紹</vt:lpstr>
      <vt:lpstr>超音波影像標準長度</vt:lpstr>
      <vt:lpstr>Color Doppler 血液逆流</vt:lpstr>
      <vt:lpstr>Color Doppler 嚴重程度</vt:lpstr>
      <vt:lpstr>Color Doppler 實作方法</vt:lpstr>
      <vt:lpstr>HSV 色彩空間</vt:lpstr>
      <vt:lpstr>Color Doppler 實作方法</vt:lpstr>
      <vt:lpstr>Color Doppler 實作結果</vt:lpstr>
      <vt:lpstr>Color Doppler 實作結果</vt:lpstr>
      <vt:lpstr>還原影像</vt:lpstr>
      <vt:lpstr>標題</vt:lpstr>
      <vt:lpstr>Multi-Threshold 介紹</vt:lpstr>
      <vt:lpstr>標題</vt:lpstr>
      <vt:lpstr>標題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2147</cp:revision>
  <dcterms:created xsi:type="dcterms:W3CDTF">2019-03-11T13:47:46Z</dcterms:created>
  <dcterms:modified xsi:type="dcterms:W3CDTF">2022-05-09T08:47:42Z</dcterms:modified>
</cp:coreProperties>
</file>